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 id="301" r:id="rId69"/>
    <p:sldId id="302" r:id="rId70"/>
    <p:sldId id="303" r:id="rId71"/>
    <p:sldId id="304" r:id="rId72"/>
  </p:sldIdLst>
  <p:sldSz cx="18288000" cy="10287000"/>
  <p:notesSz cx="6858000" cy="9144000"/>
  <p:embeddedFontLst>
    <p:embeddedFont>
      <p:font typeface="Merriweather" charset="1" panose="00000500000000000000"/>
      <p:regular r:id="rId6"/>
    </p:embeddedFont>
    <p:embeddedFont>
      <p:font typeface="Merriweather Bold" charset="1" panose="00000800000000000000"/>
      <p:regular r:id="rId7"/>
    </p:embeddedFont>
    <p:embeddedFont>
      <p:font typeface="Merriweather Italics" charset="1" panose="00000500000000000000"/>
      <p:regular r:id="rId8"/>
    </p:embeddedFont>
    <p:embeddedFont>
      <p:font typeface="Merriweather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Open Sans Extra Bold" charset="1" panose="020B0906030804020204"/>
      <p:regular r:id="rId22"/>
    </p:embeddedFont>
    <p:embeddedFont>
      <p:font typeface="Open Sans Extra Bold Italics" charset="1" panose="020B09060308040202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49" Target="slides/slide26.xml" Type="http://schemas.openxmlformats.org/officeDocument/2006/relationships/slide"/><Relationship Id="rId5" Target="tableStyles.xml" Type="http://schemas.openxmlformats.org/officeDocument/2006/relationships/tableStyles"/><Relationship Id="rId50" Target="slides/slide27.xml" Type="http://schemas.openxmlformats.org/officeDocument/2006/relationships/slide"/><Relationship Id="rId51" Target="slides/slide28.xml" Type="http://schemas.openxmlformats.org/officeDocument/2006/relationships/slide"/><Relationship Id="rId52" Target="slides/slide29.xml" Type="http://schemas.openxmlformats.org/officeDocument/2006/relationships/slide"/><Relationship Id="rId53" Target="slides/slide30.xml" Type="http://schemas.openxmlformats.org/officeDocument/2006/relationships/slide"/><Relationship Id="rId54" Target="slides/slide31.xml" Type="http://schemas.openxmlformats.org/officeDocument/2006/relationships/slide"/><Relationship Id="rId55" Target="slides/slide32.xml" Type="http://schemas.openxmlformats.org/officeDocument/2006/relationships/slide"/><Relationship Id="rId56" Target="slides/slide33.xml" Type="http://schemas.openxmlformats.org/officeDocument/2006/relationships/slide"/><Relationship Id="rId57" Target="slides/slide34.xml" Type="http://schemas.openxmlformats.org/officeDocument/2006/relationships/slide"/><Relationship Id="rId58" Target="slides/slide35.xml" Type="http://schemas.openxmlformats.org/officeDocument/2006/relationships/slide"/><Relationship Id="rId59" Target="slides/slide36.xml" Type="http://schemas.openxmlformats.org/officeDocument/2006/relationships/slide"/><Relationship Id="rId6" Target="fonts/font6.fntdata" Type="http://schemas.openxmlformats.org/officeDocument/2006/relationships/font"/><Relationship Id="rId60" Target="slides/slide37.xml" Type="http://schemas.openxmlformats.org/officeDocument/2006/relationships/slide"/><Relationship Id="rId61" Target="slides/slide38.xml" Type="http://schemas.openxmlformats.org/officeDocument/2006/relationships/slide"/><Relationship Id="rId62" Target="slides/slide39.xml" Type="http://schemas.openxmlformats.org/officeDocument/2006/relationships/slide"/><Relationship Id="rId63" Target="slides/slide40.xml" Type="http://schemas.openxmlformats.org/officeDocument/2006/relationships/slide"/><Relationship Id="rId64" Target="slides/slide41.xml" Type="http://schemas.openxmlformats.org/officeDocument/2006/relationships/slide"/><Relationship Id="rId65" Target="slides/slide42.xml" Type="http://schemas.openxmlformats.org/officeDocument/2006/relationships/slide"/><Relationship Id="rId66" Target="slides/slide43.xml" Type="http://schemas.openxmlformats.org/officeDocument/2006/relationships/slide"/><Relationship Id="rId67" Target="slides/slide44.xml" Type="http://schemas.openxmlformats.org/officeDocument/2006/relationships/slide"/><Relationship Id="rId68" Target="slides/slide45.xml" Type="http://schemas.openxmlformats.org/officeDocument/2006/relationships/slide"/><Relationship Id="rId69" Target="slides/slide46.xml" Type="http://schemas.openxmlformats.org/officeDocument/2006/relationships/slide"/><Relationship Id="rId7" Target="fonts/font7.fntdata" Type="http://schemas.openxmlformats.org/officeDocument/2006/relationships/font"/><Relationship Id="rId70" Target="slides/slide47.xml" Type="http://schemas.openxmlformats.org/officeDocument/2006/relationships/slide"/><Relationship Id="rId71" Target="slides/slide48.xml" Type="http://schemas.openxmlformats.org/officeDocument/2006/relationships/slide"/><Relationship Id="rId72" Target="slides/slide49.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0383" y="-1098550"/>
            <a:ext cx="22728767" cy="2705100"/>
            <a:chOff x="0" y="0"/>
            <a:chExt cx="5986177" cy="712454"/>
          </a:xfrm>
        </p:grpSpPr>
        <p:sp>
          <p:nvSpPr>
            <p:cNvPr name="Freeform 3" id="3"/>
            <p:cNvSpPr/>
            <p:nvPr/>
          </p:nvSpPr>
          <p:spPr>
            <a:xfrm>
              <a:off x="0" y="0"/>
              <a:ext cx="5986177" cy="712454"/>
            </a:xfrm>
            <a:custGeom>
              <a:avLst/>
              <a:gdLst/>
              <a:ahLst/>
              <a:cxnLst/>
              <a:rect r="r" b="b" t="t" l="l"/>
              <a:pathLst>
                <a:path h="712454" w="5986177">
                  <a:moveTo>
                    <a:pt x="0" y="0"/>
                  </a:moveTo>
                  <a:lnTo>
                    <a:pt x="5986177" y="0"/>
                  </a:lnTo>
                  <a:lnTo>
                    <a:pt x="5986177" y="712454"/>
                  </a:lnTo>
                  <a:lnTo>
                    <a:pt x="0" y="712454"/>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428750" y="-190500"/>
            <a:ext cx="15430500" cy="1708150"/>
          </a:xfrm>
          <a:prstGeom prst="rect">
            <a:avLst/>
          </a:prstGeom>
        </p:spPr>
        <p:txBody>
          <a:bodyPr anchor="t" rtlCol="false" tIns="0" lIns="0" bIns="0" rIns="0">
            <a:spAutoFit/>
          </a:bodyPr>
          <a:lstStyle/>
          <a:p>
            <a:pPr algn="ctr">
              <a:lnSpc>
                <a:spcPts val="14000"/>
              </a:lnSpc>
              <a:spcBef>
                <a:spcPct val="0"/>
              </a:spcBef>
            </a:pPr>
            <a:r>
              <a:rPr lang="en-US" sz="10000">
                <a:solidFill>
                  <a:srgbClr val="FFFFFF"/>
                </a:solidFill>
                <a:latin typeface="Merriweather"/>
              </a:rPr>
              <a:t>Linear Regression</a:t>
            </a:r>
          </a:p>
        </p:txBody>
      </p:sp>
      <p:sp>
        <p:nvSpPr>
          <p:cNvPr name="TextBox 6" id="6"/>
          <p:cNvSpPr txBox="true"/>
          <p:nvPr/>
        </p:nvSpPr>
        <p:spPr>
          <a:xfrm rot="0">
            <a:off x="624417" y="2091267"/>
            <a:ext cx="17663583" cy="4527043"/>
          </a:xfrm>
          <a:prstGeom prst="rect">
            <a:avLst/>
          </a:prstGeom>
        </p:spPr>
        <p:txBody>
          <a:bodyPr anchor="t" rtlCol="false" tIns="0" lIns="0" bIns="0" rIns="0">
            <a:spAutoFit/>
          </a:bodyPr>
          <a:lstStyle/>
          <a:p>
            <a:pPr>
              <a:lnSpc>
                <a:spcPts val="5102"/>
              </a:lnSpc>
            </a:pPr>
            <a:r>
              <a:rPr lang="en-US" sz="3644">
                <a:solidFill>
                  <a:srgbClr val="000000"/>
                </a:solidFill>
                <a:latin typeface="Merriweather Bold"/>
              </a:rPr>
              <a:t>What is Regression</a:t>
            </a:r>
          </a:p>
          <a:p>
            <a:pPr>
              <a:lnSpc>
                <a:spcPts val="5102"/>
              </a:lnSpc>
            </a:pPr>
            <a:r>
              <a:rPr lang="en-US" spc="-3" sz="3644">
                <a:solidFill>
                  <a:srgbClr val="000000"/>
                </a:solidFill>
                <a:latin typeface="Merriweather"/>
              </a:rPr>
              <a:t>Regression is a form of predictive analysis that examines the relationship between one or more independent variables to a dependent variable. It’s basically like functions: some value of x is inputted, that value is manipulated through certain coefficients like a slope or intercept, and finally another value is outputted.</a:t>
            </a:r>
          </a:p>
          <a:p>
            <a:pPr>
              <a:lnSpc>
                <a:spcPts val="5102"/>
              </a:lnSpc>
              <a:spcBef>
                <a:spcPct val="0"/>
              </a:spcBef>
            </a:pPr>
          </a:p>
        </p:txBody>
      </p:sp>
      <p:sp>
        <p:nvSpPr>
          <p:cNvPr name="TextBox 7" id="7"/>
          <p:cNvSpPr txBox="true"/>
          <p:nvPr/>
        </p:nvSpPr>
        <p:spPr>
          <a:xfrm rot="0">
            <a:off x="624417" y="6561160"/>
            <a:ext cx="9464176" cy="1762917"/>
          </a:xfrm>
          <a:prstGeom prst="rect">
            <a:avLst/>
          </a:prstGeom>
        </p:spPr>
        <p:txBody>
          <a:bodyPr anchor="t" rtlCol="false" tIns="0" lIns="0" bIns="0" rIns="0">
            <a:spAutoFit/>
          </a:bodyPr>
          <a:lstStyle/>
          <a:p>
            <a:pPr>
              <a:lnSpc>
                <a:spcPts val="4768"/>
              </a:lnSpc>
            </a:pPr>
            <a:r>
              <a:rPr lang="en-US" sz="3406">
                <a:solidFill>
                  <a:srgbClr val="000000"/>
                </a:solidFill>
                <a:latin typeface="Merriweather"/>
              </a:rPr>
              <a:t>Linear regression is a technique that is used when the shape of the dataset best resembles a straight line</a:t>
            </a:r>
          </a:p>
        </p:txBody>
      </p:sp>
      <p:sp>
        <p:nvSpPr>
          <p:cNvPr name="TextBox 8" id="8"/>
          <p:cNvSpPr txBox="true"/>
          <p:nvPr/>
        </p:nvSpPr>
        <p:spPr>
          <a:xfrm rot="0">
            <a:off x="624417" y="8284136"/>
            <a:ext cx="17540270" cy="1872128"/>
          </a:xfrm>
          <a:prstGeom prst="rect">
            <a:avLst/>
          </a:prstGeom>
        </p:spPr>
        <p:txBody>
          <a:bodyPr anchor="t" rtlCol="false" tIns="0" lIns="0" bIns="0" rIns="0">
            <a:spAutoFit/>
          </a:bodyPr>
          <a:lstStyle/>
          <a:p>
            <a:pPr>
              <a:lnSpc>
                <a:spcPts val="4961"/>
              </a:lnSpc>
              <a:spcBef>
                <a:spcPct val="0"/>
              </a:spcBef>
            </a:pPr>
            <a:r>
              <a:rPr lang="en-US" sz="3544">
                <a:solidFill>
                  <a:srgbClr val="000000"/>
                </a:solidFill>
                <a:latin typeface="Merriweather"/>
              </a:rPr>
              <a:t>There are several use cases for linear regression. For instance, it can be used to predict the sales of a product, pricing, performance, or the salaries of prospected employees.</a:t>
            </a:r>
          </a:p>
        </p:txBody>
      </p:sp>
      <p:pic>
        <p:nvPicPr>
          <p:cNvPr name="Picture 9" id="9"/>
          <p:cNvPicPr>
            <a:picLocks noChangeAspect="true"/>
          </p:cNvPicPr>
          <p:nvPr/>
        </p:nvPicPr>
        <p:blipFill>
          <a:blip r:embed="rId2"/>
          <a:srcRect l="0" t="0" r="0" b="0"/>
          <a:stretch>
            <a:fillRect/>
          </a:stretch>
        </p:blipFill>
        <p:spPr>
          <a:xfrm flipH="false" flipV="false" rot="0">
            <a:off x="11080758" y="5444684"/>
            <a:ext cx="4592809" cy="2879393"/>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0383" y="-1098550"/>
            <a:ext cx="22728767" cy="2705100"/>
            <a:chOff x="0" y="0"/>
            <a:chExt cx="5986177" cy="712454"/>
          </a:xfrm>
        </p:grpSpPr>
        <p:sp>
          <p:nvSpPr>
            <p:cNvPr name="Freeform 3" id="3"/>
            <p:cNvSpPr/>
            <p:nvPr/>
          </p:nvSpPr>
          <p:spPr>
            <a:xfrm>
              <a:off x="0" y="0"/>
              <a:ext cx="5986177" cy="712454"/>
            </a:xfrm>
            <a:custGeom>
              <a:avLst/>
              <a:gdLst/>
              <a:ahLst/>
              <a:cxnLst/>
              <a:rect r="r" b="b" t="t" l="l"/>
              <a:pathLst>
                <a:path h="712454" w="5986177">
                  <a:moveTo>
                    <a:pt x="0" y="0"/>
                  </a:moveTo>
                  <a:lnTo>
                    <a:pt x="5986177" y="0"/>
                  </a:lnTo>
                  <a:lnTo>
                    <a:pt x="5986177" y="712454"/>
                  </a:lnTo>
                  <a:lnTo>
                    <a:pt x="0" y="712454"/>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0">
            <a:off x="12027667" y="1956546"/>
            <a:ext cx="5703167" cy="3960533"/>
          </a:xfrm>
          <a:prstGeom prst="rect">
            <a:avLst/>
          </a:prstGeom>
        </p:spPr>
      </p:pic>
      <p:sp>
        <p:nvSpPr>
          <p:cNvPr name="TextBox 6" id="6"/>
          <p:cNvSpPr txBox="true"/>
          <p:nvPr/>
        </p:nvSpPr>
        <p:spPr>
          <a:xfrm rot="0">
            <a:off x="0" y="130175"/>
            <a:ext cx="17730834" cy="2369380"/>
          </a:xfrm>
          <a:prstGeom prst="rect">
            <a:avLst/>
          </a:prstGeom>
        </p:spPr>
        <p:txBody>
          <a:bodyPr anchor="t" rtlCol="false" tIns="0" lIns="0" bIns="0" rIns="0">
            <a:spAutoFit/>
          </a:bodyPr>
          <a:lstStyle/>
          <a:p>
            <a:pPr algn="ctr">
              <a:lnSpc>
                <a:spcPts val="9557"/>
              </a:lnSpc>
            </a:pPr>
            <a:r>
              <a:rPr lang="en-US" sz="6826">
                <a:solidFill>
                  <a:srgbClr val="FFFFFF"/>
                </a:solidFill>
                <a:latin typeface="Merriweather"/>
              </a:rPr>
              <a:t>1) Mean Absolute Error(MAE)</a:t>
            </a:r>
          </a:p>
          <a:p>
            <a:pPr algn="ctr">
              <a:lnSpc>
                <a:spcPts val="9557"/>
              </a:lnSpc>
              <a:spcBef>
                <a:spcPct val="0"/>
              </a:spcBef>
            </a:pPr>
          </a:p>
        </p:txBody>
      </p:sp>
      <p:sp>
        <p:nvSpPr>
          <p:cNvPr name="TextBox 7" id="7"/>
          <p:cNvSpPr txBox="true"/>
          <p:nvPr/>
        </p:nvSpPr>
        <p:spPr>
          <a:xfrm rot="0">
            <a:off x="156104" y="5439682"/>
            <a:ext cx="17418626" cy="4847318"/>
          </a:xfrm>
          <a:prstGeom prst="rect">
            <a:avLst/>
          </a:prstGeom>
        </p:spPr>
        <p:txBody>
          <a:bodyPr anchor="t" rtlCol="false" tIns="0" lIns="0" bIns="0" rIns="0">
            <a:spAutoFit/>
          </a:bodyPr>
          <a:lstStyle/>
          <a:p>
            <a:pPr>
              <a:lnSpc>
                <a:spcPts val="5544"/>
              </a:lnSpc>
            </a:pPr>
            <a:r>
              <a:rPr lang="en-US" sz="3960">
                <a:solidFill>
                  <a:srgbClr val="000000"/>
                </a:solidFill>
                <a:latin typeface="Merriweather"/>
              </a:rPr>
              <a:t>Advantages of MAE</a:t>
            </a:r>
          </a:p>
          <a:p>
            <a:pPr marL="855055" indent="-427527" lvl="1">
              <a:lnSpc>
                <a:spcPts val="5544"/>
              </a:lnSpc>
              <a:buFont typeface="Arial"/>
              <a:buChar char="•"/>
            </a:pPr>
            <a:r>
              <a:rPr lang="en-US" sz="3960">
                <a:solidFill>
                  <a:srgbClr val="000000"/>
                </a:solidFill>
                <a:latin typeface="Merriweather"/>
              </a:rPr>
              <a:t>The MAE you get is in the same unit as the output variable.</a:t>
            </a:r>
          </a:p>
          <a:p>
            <a:pPr marL="855055" indent="-427527" lvl="1">
              <a:lnSpc>
                <a:spcPts val="5544"/>
              </a:lnSpc>
              <a:buFont typeface="Arial"/>
              <a:buChar char="•"/>
            </a:pPr>
            <a:r>
              <a:rPr lang="en-US" sz="3960">
                <a:solidFill>
                  <a:srgbClr val="000000"/>
                </a:solidFill>
                <a:latin typeface="Merriweather"/>
              </a:rPr>
              <a:t>It is most Robust to outliers.</a:t>
            </a:r>
          </a:p>
          <a:p>
            <a:pPr>
              <a:lnSpc>
                <a:spcPts val="5544"/>
              </a:lnSpc>
            </a:pPr>
            <a:r>
              <a:rPr lang="en-US" sz="3960">
                <a:solidFill>
                  <a:srgbClr val="000000"/>
                </a:solidFill>
                <a:latin typeface="Merriweather"/>
              </a:rPr>
              <a:t>Disadvantages of MAE</a:t>
            </a:r>
          </a:p>
          <a:p>
            <a:pPr marL="855055" indent="-427527" lvl="1">
              <a:lnSpc>
                <a:spcPts val="5544"/>
              </a:lnSpc>
              <a:buFont typeface="Arial"/>
              <a:buChar char="•"/>
            </a:pPr>
            <a:r>
              <a:rPr lang="en-US" sz="3960">
                <a:solidFill>
                  <a:srgbClr val="000000"/>
                </a:solidFill>
                <a:latin typeface="Merriweather"/>
              </a:rPr>
              <a:t>The graph of MAE is not differentiable so we have to apply various optimizers like Gradient descent which can be differentiable.</a:t>
            </a:r>
          </a:p>
          <a:p>
            <a:pPr>
              <a:lnSpc>
                <a:spcPts val="5544"/>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0383" y="-1098550"/>
            <a:ext cx="22728767" cy="2705100"/>
            <a:chOff x="0" y="0"/>
            <a:chExt cx="5986177" cy="712454"/>
          </a:xfrm>
        </p:grpSpPr>
        <p:sp>
          <p:nvSpPr>
            <p:cNvPr name="Freeform 3" id="3"/>
            <p:cNvSpPr/>
            <p:nvPr/>
          </p:nvSpPr>
          <p:spPr>
            <a:xfrm>
              <a:off x="0" y="0"/>
              <a:ext cx="5986177" cy="712454"/>
            </a:xfrm>
            <a:custGeom>
              <a:avLst/>
              <a:gdLst/>
              <a:ahLst/>
              <a:cxnLst/>
              <a:rect r="r" b="b" t="t" l="l"/>
              <a:pathLst>
                <a:path h="712454" w="5986177">
                  <a:moveTo>
                    <a:pt x="0" y="0"/>
                  </a:moveTo>
                  <a:lnTo>
                    <a:pt x="5986177" y="0"/>
                  </a:lnTo>
                  <a:lnTo>
                    <a:pt x="5986177" y="712454"/>
                  </a:lnTo>
                  <a:lnTo>
                    <a:pt x="0" y="712454"/>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8261" r="0" b="0"/>
          <a:stretch>
            <a:fillRect/>
          </a:stretch>
        </p:blipFill>
        <p:spPr>
          <a:xfrm flipH="false" flipV="false" rot="0">
            <a:off x="8672466" y="1606550"/>
            <a:ext cx="6944858" cy="2551313"/>
          </a:xfrm>
          <a:prstGeom prst="rect">
            <a:avLst/>
          </a:prstGeom>
        </p:spPr>
      </p:pic>
      <p:sp>
        <p:nvSpPr>
          <p:cNvPr name="TextBox 6" id="6"/>
          <p:cNvSpPr txBox="true"/>
          <p:nvPr/>
        </p:nvSpPr>
        <p:spPr>
          <a:xfrm rot="0">
            <a:off x="0" y="130175"/>
            <a:ext cx="17730834" cy="2369380"/>
          </a:xfrm>
          <a:prstGeom prst="rect">
            <a:avLst/>
          </a:prstGeom>
        </p:spPr>
        <p:txBody>
          <a:bodyPr anchor="t" rtlCol="false" tIns="0" lIns="0" bIns="0" rIns="0">
            <a:spAutoFit/>
          </a:bodyPr>
          <a:lstStyle/>
          <a:p>
            <a:pPr algn="ctr">
              <a:lnSpc>
                <a:spcPts val="9557"/>
              </a:lnSpc>
            </a:pPr>
            <a:r>
              <a:rPr lang="en-US" sz="6826">
                <a:solidFill>
                  <a:srgbClr val="FFFFFF"/>
                </a:solidFill>
                <a:latin typeface="Merriweather"/>
              </a:rPr>
              <a:t>2) Mean Squared Error(MSE)</a:t>
            </a:r>
          </a:p>
          <a:p>
            <a:pPr algn="ctr">
              <a:lnSpc>
                <a:spcPts val="9557"/>
              </a:lnSpc>
              <a:spcBef>
                <a:spcPct val="0"/>
              </a:spcBef>
            </a:pPr>
          </a:p>
        </p:txBody>
      </p:sp>
      <p:sp>
        <p:nvSpPr>
          <p:cNvPr name="TextBox 7" id="7"/>
          <p:cNvSpPr txBox="true"/>
          <p:nvPr/>
        </p:nvSpPr>
        <p:spPr>
          <a:xfrm rot="0">
            <a:off x="156104" y="3240135"/>
            <a:ext cx="17418626" cy="7625711"/>
          </a:xfrm>
          <a:prstGeom prst="rect">
            <a:avLst/>
          </a:prstGeom>
        </p:spPr>
        <p:txBody>
          <a:bodyPr anchor="t" rtlCol="false" tIns="0" lIns="0" bIns="0" rIns="0">
            <a:spAutoFit/>
          </a:bodyPr>
          <a:lstStyle/>
          <a:p>
            <a:pPr>
              <a:lnSpc>
                <a:spcPts val="5544"/>
              </a:lnSpc>
            </a:pPr>
            <a:r>
              <a:rPr lang="en-US" sz="3960">
                <a:solidFill>
                  <a:srgbClr val="000000"/>
                </a:solidFill>
                <a:latin typeface="Merriweather"/>
              </a:rPr>
              <a:t>Advantages of MSE</a:t>
            </a:r>
          </a:p>
          <a:p>
            <a:pPr>
              <a:lnSpc>
                <a:spcPts val="5544"/>
              </a:lnSpc>
            </a:pPr>
            <a:r>
              <a:rPr lang="en-US" sz="3960">
                <a:solidFill>
                  <a:srgbClr val="000000"/>
                </a:solidFill>
                <a:latin typeface="Merriweather"/>
              </a:rPr>
              <a:t>The graph of MSE is differentiable, so you can easily use it as a loss function.</a:t>
            </a:r>
          </a:p>
          <a:p>
            <a:pPr>
              <a:lnSpc>
                <a:spcPts val="5544"/>
              </a:lnSpc>
            </a:pPr>
            <a:r>
              <a:rPr lang="en-US" sz="3960">
                <a:solidFill>
                  <a:srgbClr val="000000"/>
                </a:solidFill>
                <a:latin typeface="Merriweather"/>
              </a:rPr>
              <a:t>Disadvantages of MSE</a:t>
            </a:r>
          </a:p>
          <a:p>
            <a:pPr marL="855055" indent="-427527" lvl="1">
              <a:lnSpc>
                <a:spcPts val="5544"/>
              </a:lnSpc>
              <a:buFont typeface="Arial"/>
              <a:buChar char="•"/>
            </a:pPr>
            <a:r>
              <a:rPr lang="en-US" sz="3960">
                <a:solidFill>
                  <a:srgbClr val="000000"/>
                </a:solidFill>
                <a:latin typeface="Merriweather"/>
              </a:rPr>
              <a:t>The value you get after calculating MSE is a squared unit of output. for example, the output variable is in meter(m) then after calculating MSE the output we get is in meter squared.</a:t>
            </a:r>
          </a:p>
          <a:p>
            <a:pPr marL="855055" indent="-427527" lvl="1">
              <a:lnSpc>
                <a:spcPts val="5544"/>
              </a:lnSpc>
              <a:buFont typeface="Arial"/>
              <a:buChar char="•"/>
            </a:pPr>
            <a:r>
              <a:rPr lang="en-US" sz="3960">
                <a:solidFill>
                  <a:srgbClr val="000000"/>
                </a:solidFill>
                <a:latin typeface="Merriweather"/>
              </a:rPr>
              <a:t>If you have outliers in the dataset then it penalizes the outliers most and the calculated MSE is bigger. So, in short, It is not Robust to outliers which were an advantage in MAE.</a:t>
            </a:r>
          </a:p>
          <a:p>
            <a:pPr>
              <a:lnSpc>
                <a:spcPts val="5544"/>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0383" y="-1098550"/>
            <a:ext cx="22728767" cy="2705100"/>
            <a:chOff x="0" y="0"/>
            <a:chExt cx="5986177" cy="712454"/>
          </a:xfrm>
        </p:grpSpPr>
        <p:sp>
          <p:nvSpPr>
            <p:cNvPr name="Freeform 3" id="3"/>
            <p:cNvSpPr/>
            <p:nvPr/>
          </p:nvSpPr>
          <p:spPr>
            <a:xfrm>
              <a:off x="0" y="0"/>
              <a:ext cx="5986177" cy="712454"/>
            </a:xfrm>
            <a:custGeom>
              <a:avLst/>
              <a:gdLst/>
              <a:ahLst/>
              <a:cxnLst/>
              <a:rect r="r" b="b" t="t" l="l"/>
              <a:pathLst>
                <a:path h="712454" w="5986177">
                  <a:moveTo>
                    <a:pt x="0" y="0"/>
                  </a:moveTo>
                  <a:lnTo>
                    <a:pt x="5986177" y="0"/>
                  </a:lnTo>
                  <a:lnTo>
                    <a:pt x="5986177" y="712454"/>
                  </a:lnTo>
                  <a:lnTo>
                    <a:pt x="0" y="712454"/>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34687" y="4745084"/>
            <a:ext cx="17418626" cy="5541916"/>
          </a:xfrm>
          <a:prstGeom prst="rect">
            <a:avLst/>
          </a:prstGeom>
        </p:spPr>
        <p:txBody>
          <a:bodyPr anchor="t" rtlCol="false" tIns="0" lIns="0" bIns="0" rIns="0">
            <a:spAutoFit/>
          </a:bodyPr>
          <a:lstStyle/>
          <a:p>
            <a:pPr>
              <a:lnSpc>
                <a:spcPts val="5544"/>
              </a:lnSpc>
            </a:pPr>
            <a:r>
              <a:rPr lang="en-US" sz="3960">
                <a:solidFill>
                  <a:srgbClr val="000000"/>
                </a:solidFill>
                <a:latin typeface="Merriweather"/>
              </a:rPr>
              <a:t>Advantages of RMSE</a:t>
            </a:r>
          </a:p>
          <a:p>
            <a:pPr marL="855055" indent="-427527" lvl="1">
              <a:lnSpc>
                <a:spcPts val="5544"/>
              </a:lnSpc>
              <a:buFont typeface="Arial"/>
              <a:buChar char="•"/>
            </a:pPr>
            <a:r>
              <a:rPr lang="en-US" sz="3960">
                <a:solidFill>
                  <a:srgbClr val="000000"/>
                </a:solidFill>
                <a:latin typeface="Merriweather"/>
              </a:rPr>
              <a:t> The output value you get is in the same unit as the required output variable which makes interpretation of loss easy.</a:t>
            </a:r>
          </a:p>
          <a:p>
            <a:pPr>
              <a:lnSpc>
                <a:spcPts val="5544"/>
              </a:lnSpc>
            </a:pPr>
            <a:r>
              <a:rPr lang="en-US" sz="3960">
                <a:solidFill>
                  <a:srgbClr val="000000"/>
                </a:solidFill>
                <a:latin typeface="Merriweather"/>
              </a:rPr>
              <a:t>Dis</a:t>
            </a:r>
            <a:r>
              <a:rPr lang="en-US" sz="3960">
                <a:solidFill>
                  <a:srgbClr val="000000"/>
                </a:solidFill>
                <a:latin typeface="Merriweather"/>
              </a:rPr>
              <a:t>advantages of RMSE</a:t>
            </a:r>
          </a:p>
          <a:p>
            <a:pPr marL="855055" indent="-427527" lvl="1">
              <a:lnSpc>
                <a:spcPts val="5544"/>
              </a:lnSpc>
              <a:buFont typeface="Arial"/>
              <a:buChar char="•"/>
            </a:pPr>
            <a:r>
              <a:rPr lang="en-US" sz="3960">
                <a:solidFill>
                  <a:srgbClr val="000000"/>
                </a:solidFill>
                <a:latin typeface="Merriweather"/>
              </a:rPr>
              <a:t>It is not that robust to outliers as compared to MAE.</a:t>
            </a:r>
          </a:p>
          <a:p>
            <a:pPr>
              <a:lnSpc>
                <a:spcPts val="5544"/>
              </a:lnSpc>
            </a:pPr>
            <a:r>
              <a:rPr lang="en-US" sz="3960">
                <a:solidFill>
                  <a:srgbClr val="000000"/>
                </a:solidFill>
                <a:latin typeface="Merriweather"/>
              </a:rPr>
              <a:t>for performing RMSE we have to NumPy NumPy square root function over MSE.</a:t>
            </a:r>
          </a:p>
          <a:p>
            <a:pPr>
              <a:lnSpc>
                <a:spcPts val="5544"/>
              </a:lnSpc>
            </a:pPr>
          </a:p>
        </p:txBody>
      </p:sp>
      <p:pic>
        <p:nvPicPr>
          <p:cNvPr name="Picture 6" id="6"/>
          <p:cNvPicPr>
            <a:picLocks noChangeAspect="true"/>
          </p:cNvPicPr>
          <p:nvPr/>
        </p:nvPicPr>
        <p:blipFill>
          <a:blip r:embed="rId2"/>
          <a:srcRect l="0" t="0" r="0" b="0"/>
          <a:stretch>
            <a:fillRect/>
          </a:stretch>
        </p:blipFill>
        <p:spPr>
          <a:xfrm flipH="false" flipV="false" rot="0">
            <a:off x="12637626" y="1606550"/>
            <a:ext cx="5093208" cy="3536950"/>
          </a:xfrm>
          <a:prstGeom prst="rect">
            <a:avLst/>
          </a:prstGeom>
        </p:spPr>
      </p:pic>
      <p:sp>
        <p:nvSpPr>
          <p:cNvPr name="TextBox 7" id="7"/>
          <p:cNvSpPr txBox="true"/>
          <p:nvPr/>
        </p:nvSpPr>
        <p:spPr>
          <a:xfrm rot="0">
            <a:off x="0" y="130175"/>
            <a:ext cx="17730834" cy="2369380"/>
          </a:xfrm>
          <a:prstGeom prst="rect">
            <a:avLst/>
          </a:prstGeom>
        </p:spPr>
        <p:txBody>
          <a:bodyPr anchor="t" rtlCol="false" tIns="0" lIns="0" bIns="0" rIns="0">
            <a:spAutoFit/>
          </a:bodyPr>
          <a:lstStyle/>
          <a:p>
            <a:pPr algn="ctr">
              <a:lnSpc>
                <a:spcPts val="9557"/>
              </a:lnSpc>
            </a:pPr>
            <a:r>
              <a:rPr lang="en-US" sz="6826">
                <a:solidFill>
                  <a:srgbClr val="FFFFFF"/>
                </a:solidFill>
                <a:latin typeface="Merriweather"/>
              </a:rPr>
              <a:t>3) Root Mean Squared Error(RMSE)</a:t>
            </a:r>
          </a:p>
          <a:p>
            <a:pPr algn="ctr">
              <a:lnSpc>
                <a:spcPts val="9557"/>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220383" y="-1098550"/>
            <a:ext cx="22728767" cy="2705100"/>
            <a:chOff x="0" y="0"/>
            <a:chExt cx="5986177" cy="712454"/>
          </a:xfrm>
        </p:grpSpPr>
        <p:sp>
          <p:nvSpPr>
            <p:cNvPr name="Freeform 3" id="3"/>
            <p:cNvSpPr/>
            <p:nvPr/>
          </p:nvSpPr>
          <p:spPr>
            <a:xfrm>
              <a:off x="0" y="0"/>
              <a:ext cx="5986177" cy="712454"/>
            </a:xfrm>
            <a:custGeom>
              <a:avLst/>
              <a:gdLst/>
              <a:ahLst/>
              <a:cxnLst/>
              <a:rect r="r" b="b" t="t" l="l"/>
              <a:pathLst>
                <a:path h="712454" w="5986177">
                  <a:moveTo>
                    <a:pt x="0" y="0"/>
                  </a:moveTo>
                  <a:lnTo>
                    <a:pt x="5986177" y="0"/>
                  </a:lnTo>
                  <a:lnTo>
                    <a:pt x="5986177" y="712454"/>
                  </a:lnTo>
                  <a:lnTo>
                    <a:pt x="0" y="712454"/>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56104" y="1833609"/>
            <a:ext cx="17574730" cy="3120067"/>
          </a:xfrm>
          <a:prstGeom prst="rect">
            <a:avLst/>
          </a:prstGeom>
        </p:spPr>
        <p:txBody>
          <a:bodyPr anchor="t" rtlCol="false" tIns="0" lIns="0" bIns="0" rIns="0">
            <a:spAutoFit/>
          </a:bodyPr>
          <a:lstStyle/>
          <a:p>
            <a:pPr>
              <a:lnSpc>
                <a:spcPts val="5004"/>
              </a:lnSpc>
            </a:pPr>
            <a:r>
              <a:rPr lang="en-US" sz="3574">
                <a:solidFill>
                  <a:srgbClr val="000000"/>
                </a:solidFill>
                <a:latin typeface="Merriweather"/>
              </a:rPr>
              <a:t>R2 score is a metric that tells the performance of your model, not the loss in an absolute sense that how many wells did your model perform.</a:t>
            </a:r>
          </a:p>
          <a:p>
            <a:pPr>
              <a:lnSpc>
                <a:spcPts val="5004"/>
              </a:lnSpc>
            </a:pPr>
            <a:r>
              <a:rPr lang="en-US" sz="3574">
                <a:solidFill>
                  <a:srgbClr val="000000"/>
                </a:solidFill>
                <a:latin typeface="Arimo"/>
              </a:rPr>
              <a:t>In contrast, MAE and MSE depend on the context as we have seen whereas the R2 score is independent of context.</a:t>
            </a:r>
          </a:p>
          <a:p>
            <a:pPr>
              <a:lnSpc>
                <a:spcPts val="5004"/>
              </a:lnSpc>
            </a:pPr>
          </a:p>
        </p:txBody>
      </p:sp>
      <p:sp>
        <p:nvSpPr>
          <p:cNvPr name="TextBox 6" id="6"/>
          <p:cNvSpPr txBox="true"/>
          <p:nvPr/>
        </p:nvSpPr>
        <p:spPr>
          <a:xfrm rot="0">
            <a:off x="0" y="130175"/>
            <a:ext cx="17730834" cy="2369380"/>
          </a:xfrm>
          <a:prstGeom prst="rect">
            <a:avLst/>
          </a:prstGeom>
        </p:spPr>
        <p:txBody>
          <a:bodyPr anchor="t" rtlCol="false" tIns="0" lIns="0" bIns="0" rIns="0">
            <a:spAutoFit/>
          </a:bodyPr>
          <a:lstStyle/>
          <a:p>
            <a:pPr algn="ctr">
              <a:lnSpc>
                <a:spcPts val="9557"/>
              </a:lnSpc>
            </a:pPr>
            <a:r>
              <a:rPr lang="en-US" sz="6826">
                <a:solidFill>
                  <a:srgbClr val="FFFFFF"/>
                </a:solidFill>
                <a:latin typeface="Merriweather"/>
              </a:rPr>
              <a:t>4) R Squared (R2)</a:t>
            </a:r>
          </a:p>
          <a:p>
            <a:pPr algn="ctr">
              <a:lnSpc>
                <a:spcPts val="9557"/>
              </a:lnSpc>
              <a:spcBef>
                <a:spcPct val="0"/>
              </a:spcBef>
            </a:pPr>
          </a:p>
        </p:txBody>
      </p:sp>
      <p:sp>
        <p:nvSpPr>
          <p:cNvPr name="TextBox 7" id="7"/>
          <p:cNvSpPr txBox="true"/>
          <p:nvPr/>
        </p:nvSpPr>
        <p:spPr>
          <a:xfrm rot="0">
            <a:off x="78052" y="4877476"/>
            <a:ext cx="17574730" cy="4373932"/>
          </a:xfrm>
          <a:prstGeom prst="rect">
            <a:avLst/>
          </a:prstGeom>
        </p:spPr>
        <p:txBody>
          <a:bodyPr anchor="t" rtlCol="false" tIns="0" lIns="0" bIns="0" rIns="0">
            <a:spAutoFit/>
          </a:bodyPr>
          <a:lstStyle/>
          <a:p>
            <a:pPr>
              <a:lnSpc>
                <a:spcPts val="5004"/>
              </a:lnSpc>
            </a:pPr>
            <a:r>
              <a:rPr lang="en-US" sz="3574">
                <a:solidFill>
                  <a:srgbClr val="000000"/>
                </a:solidFill>
                <a:latin typeface="Merriweather"/>
              </a:rPr>
              <a:t>So, with help of R squared we have a baseline model to compare a model which none of the other metrics provides. The same we have in classification problems which we call a threshold which is fixed at 0.5. So basically R2 squared calculates how must regression line is better than a mean line.</a:t>
            </a:r>
          </a:p>
          <a:p>
            <a:pPr>
              <a:lnSpc>
                <a:spcPts val="5004"/>
              </a:lnSpc>
            </a:pPr>
            <a:r>
              <a:rPr lang="en-US" sz="3574">
                <a:solidFill>
                  <a:srgbClr val="000000"/>
                </a:solidFill>
                <a:latin typeface="Arimo"/>
              </a:rPr>
              <a:t>Hence, R2 squared is also known as Coefficient of Determination or sometimes also known as Goodness of fit.</a:t>
            </a:r>
          </a:p>
          <a:p>
            <a:pPr>
              <a:lnSpc>
                <a:spcPts val="5004"/>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0383" y="-1098550"/>
            <a:ext cx="22728767" cy="2705100"/>
            <a:chOff x="0" y="0"/>
            <a:chExt cx="5986177" cy="712454"/>
          </a:xfrm>
        </p:grpSpPr>
        <p:sp>
          <p:nvSpPr>
            <p:cNvPr name="Freeform 3" id="3"/>
            <p:cNvSpPr/>
            <p:nvPr/>
          </p:nvSpPr>
          <p:spPr>
            <a:xfrm>
              <a:off x="0" y="0"/>
              <a:ext cx="5986177" cy="712454"/>
            </a:xfrm>
            <a:custGeom>
              <a:avLst/>
              <a:gdLst/>
              <a:ahLst/>
              <a:cxnLst/>
              <a:rect r="r" b="b" t="t" l="l"/>
              <a:pathLst>
                <a:path h="712454" w="5986177">
                  <a:moveTo>
                    <a:pt x="0" y="0"/>
                  </a:moveTo>
                  <a:lnTo>
                    <a:pt x="5986177" y="0"/>
                  </a:lnTo>
                  <a:lnTo>
                    <a:pt x="5986177" y="712454"/>
                  </a:lnTo>
                  <a:lnTo>
                    <a:pt x="0" y="712454"/>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11323" r="0" b="0"/>
          <a:stretch>
            <a:fillRect/>
          </a:stretch>
        </p:blipFill>
        <p:spPr>
          <a:xfrm flipH="false" flipV="false" rot="0">
            <a:off x="10939452" y="1606550"/>
            <a:ext cx="7348548" cy="4525308"/>
          </a:xfrm>
          <a:prstGeom prst="rect">
            <a:avLst/>
          </a:prstGeom>
        </p:spPr>
      </p:pic>
      <p:sp>
        <p:nvSpPr>
          <p:cNvPr name="TextBox 6" id="6"/>
          <p:cNvSpPr txBox="true"/>
          <p:nvPr/>
        </p:nvSpPr>
        <p:spPr>
          <a:xfrm rot="0">
            <a:off x="0" y="130175"/>
            <a:ext cx="17730834" cy="2369380"/>
          </a:xfrm>
          <a:prstGeom prst="rect">
            <a:avLst/>
          </a:prstGeom>
        </p:spPr>
        <p:txBody>
          <a:bodyPr anchor="t" rtlCol="false" tIns="0" lIns="0" bIns="0" rIns="0">
            <a:spAutoFit/>
          </a:bodyPr>
          <a:lstStyle/>
          <a:p>
            <a:pPr algn="ctr">
              <a:lnSpc>
                <a:spcPts val="9557"/>
              </a:lnSpc>
            </a:pPr>
            <a:r>
              <a:rPr lang="en-US" sz="6826">
                <a:solidFill>
                  <a:srgbClr val="FFFFFF"/>
                </a:solidFill>
                <a:latin typeface="Merriweather"/>
              </a:rPr>
              <a:t>4) R Squared (R2)</a:t>
            </a:r>
          </a:p>
          <a:p>
            <a:pPr algn="ctr">
              <a:lnSpc>
                <a:spcPts val="9557"/>
              </a:lnSpc>
              <a:spcBef>
                <a:spcPct val="0"/>
              </a:spcBef>
            </a:pPr>
          </a:p>
        </p:txBody>
      </p:sp>
      <p:sp>
        <p:nvSpPr>
          <p:cNvPr name="TextBox 7" id="7"/>
          <p:cNvSpPr txBox="true"/>
          <p:nvPr/>
        </p:nvSpPr>
        <p:spPr>
          <a:xfrm rot="0">
            <a:off x="356635" y="5445571"/>
            <a:ext cx="17931365" cy="4841429"/>
          </a:xfrm>
          <a:prstGeom prst="rect">
            <a:avLst/>
          </a:prstGeom>
        </p:spPr>
        <p:txBody>
          <a:bodyPr anchor="t" rtlCol="false" tIns="0" lIns="0" bIns="0" rIns="0">
            <a:spAutoFit/>
          </a:bodyPr>
          <a:lstStyle/>
          <a:p>
            <a:pPr>
              <a:lnSpc>
                <a:spcPts val="3882"/>
              </a:lnSpc>
            </a:pPr>
          </a:p>
          <a:p>
            <a:pPr>
              <a:lnSpc>
                <a:spcPts val="3882"/>
              </a:lnSpc>
            </a:pPr>
            <a:r>
              <a:rPr lang="en-US" sz="2773">
                <a:solidFill>
                  <a:srgbClr val="000000"/>
                </a:solidFill>
                <a:latin typeface="Merriweather"/>
              </a:rPr>
              <a:t>2)R2 score can be negative</a:t>
            </a:r>
          </a:p>
          <a:p>
            <a:pPr>
              <a:lnSpc>
                <a:spcPts val="3882"/>
              </a:lnSpc>
            </a:pPr>
            <a:r>
              <a:rPr lang="en-US" sz="2773">
                <a:solidFill>
                  <a:srgbClr val="000000"/>
                </a:solidFill>
                <a:latin typeface="Merriweather"/>
              </a:rPr>
              <a:t>3)N</a:t>
            </a:r>
            <a:r>
              <a:rPr lang="en-US" sz="2773">
                <a:solidFill>
                  <a:srgbClr val="000000"/>
                </a:solidFill>
                <a:latin typeface="Arimo"/>
              </a:rPr>
              <a:t>ow the second case is when the R2 score is 1, it means when the division term is zero and it will happen when the regression line does not make any mistake, it is perfect. In the real world, it is not possible.</a:t>
            </a:r>
          </a:p>
          <a:p>
            <a:pPr>
              <a:lnSpc>
                <a:spcPts val="3882"/>
              </a:lnSpc>
            </a:pPr>
            <a:r>
              <a:rPr lang="en-US" sz="2773">
                <a:solidFill>
                  <a:srgbClr val="000000"/>
                </a:solidFill>
                <a:latin typeface="Arimo"/>
              </a:rPr>
              <a:t>So we can conclude that as our regression line moves towards perfection, R2 score move towards one. And the model performance improves.</a:t>
            </a:r>
          </a:p>
          <a:p>
            <a:pPr>
              <a:lnSpc>
                <a:spcPts val="3882"/>
              </a:lnSpc>
            </a:pPr>
            <a:r>
              <a:rPr lang="en-US" sz="2773">
                <a:solidFill>
                  <a:srgbClr val="000000"/>
                </a:solidFill>
                <a:latin typeface="Arimo"/>
              </a:rPr>
              <a:t>The normal case is when the R2 score is between zero and one like 0.8 which means your model is capable to explain 80 per cent of the variance of data.</a:t>
            </a:r>
          </a:p>
          <a:p>
            <a:pPr>
              <a:lnSpc>
                <a:spcPts val="3882"/>
              </a:lnSpc>
            </a:pPr>
          </a:p>
        </p:txBody>
      </p:sp>
      <p:sp>
        <p:nvSpPr>
          <p:cNvPr name="TextBox 8" id="8"/>
          <p:cNvSpPr txBox="true"/>
          <p:nvPr/>
        </p:nvSpPr>
        <p:spPr>
          <a:xfrm rot="0">
            <a:off x="1028700" y="1887218"/>
            <a:ext cx="17574730" cy="612337"/>
          </a:xfrm>
          <a:prstGeom prst="rect">
            <a:avLst/>
          </a:prstGeom>
        </p:spPr>
        <p:txBody>
          <a:bodyPr anchor="t" rtlCol="false" tIns="0" lIns="0" bIns="0" rIns="0">
            <a:spAutoFit/>
          </a:bodyPr>
          <a:lstStyle/>
          <a:p>
            <a:pPr>
              <a:lnSpc>
                <a:spcPts val="5004"/>
              </a:lnSpc>
            </a:pPr>
            <a:r>
              <a:rPr lang="en-US" sz="3574">
                <a:solidFill>
                  <a:srgbClr val="000000"/>
                </a:solidFill>
                <a:latin typeface="Merriweather"/>
              </a:rPr>
              <a:t>Linear Reg wala line , mean wale line se kitna better hai</a:t>
            </a:r>
          </a:p>
        </p:txBody>
      </p:sp>
      <p:sp>
        <p:nvSpPr>
          <p:cNvPr name="TextBox 9" id="9"/>
          <p:cNvSpPr txBox="true"/>
          <p:nvPr/>
        </p:nvSpPr>
        <p:spPr>
          <a:xfrm rot="0">
            <a:off x="626533" y="2804355"/>
            <a:ext cx="10312919" cy="3088120"/>
          </a:xfrm>
          <a:prstGeom prst="rect">
            <a:avLst/>
          </a:prstGeom>
        </p:spPr>
        <p:txBody>
          <a:bodyPr anchor="t" rtlCol="false" tIns="0" lIns="0" bIns="0" rIns="0">
            <a:spAutoFit/>
          </a:bodyPr>
          <a:lstStyle/>
          <a:p>
            <a:pPr>
              <a:lnSpc>
                <a:spcPts val="4145"/>
              </a:lnSpc>
            </a:pPr>
            <a:r>
              <a:rPr lang="en-US" sz="2960">
                <a:solidFill>
                  <a:srgbClr val="000000"/>
                </a:solidFill>
                <a:latin typeface="Merriweather"/>
              </a:rPr>
              <a:t>1)Now, how will you interpret the R2 score? suppose If the R2 score is zero then the above regression line by mean line is equal means 1 so 1-1 is zero. So, in this case, both lines are overlapping means model performance is worst, It is not capable to take advantage of the output column.</a:t>
            </a:r>
          </a:p>
        </p:txBody>
      </p:sp>
      <p:sp>
        <p:nvSpPr>
          <p:cNvPr name="TextBox 10" id="10"/>
          <p:cNvSpPr txBox="true"/>
          <p:nvPr/>
        </p:nvSpPr>
        <p:spPr>
          <a:xfrm rot="0">
            <a:off x="9500635" y="5548207"/>
            <a:ext cx="17574730" cy="612337"/>
          </a:xfrm>
          <a:prstGeom prst="rect">
            <a:avLst/>
          </a:prstGeom>
        </p:spPr>
        <p:txBody>
          <a:bodyPr anchor="t" rtlCol="false" tIns="0" lIns="0" bIns="0" rIns="0">
            <a:spAutoFit/>
          </a:bodyPr>
          <a:lstStyle/>
          <a:p>
            <a:pPr>
              <a:lnSpc>
                <a:spcPts val="5004"/>
              </a:lnSpc>
            </a:pPr>
            <a:r>
              <a:rPr lang="en-US" sz="3574">
                <a:solidFill>
                  <a:srgbClr val="000000"/>
                </a:solidFill>
                <a:latin typeface="Merriweather"/>
              </a:rPr>
              <a:t>Jitna jyada r2 better ,utna better model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0383" y="-1098550"/>
            <a:ext cx="22728767" cy="2705100"/>
            <a:chOff x="0" y="0"/>
            <a:chExt cx="5986177" cy="712454"/>
          </a:xfrm>
        </p:grpSpPr>
        <p:sp>
          <p:nvSpPr>
            <p:cNvPr name="Freeform 3" id="3"/>
            <p:cNvSpPr/>
            <p:nvPr/>
          </p:nvSpPr>
          <p:spPr>
            <a:xfrm>
              <a:off x="0" y="0"/>
              <a:ext cx="5986177" cy="712454"/>
            </a:xfrm>
            <a:custGeom>
              <a:avLst/>
              <a:gdLst/>
              <a:ahLst/>
              <a:cxnLst/>
              <a:rect r="r" b="b" t="t" l="l"/>
              <a:pathLst>
                <a:path h="712454" w="5986177">
                  <a:moveTo>
                    <a:pt x="0" y="0"/>
                  </a:moveTo>
                  <a:lnTo>
                    <a:pt x="5986177" y="0"/>
                  </a:lnTo>
                  <a:lnTo>
                    <a:pt x="5986177" y="712454"/>
                  </a:lnTo>
                  <a:lnTo>
                    <a:pt x="0" y="712454"/>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0">
            <a:off x="11337562" y="2103005"/>
            <a:ext cx="6950438" cy="3900089"/>
          </a:xfrm>
          <a:prstGeom prst="rect">
            <a:avLst/>
          </a:prstGeom>
        </p:spPr>
      </p:pic>
      <p:sp>
        <p:nvSpPr>
          <p:cNvPr name="TextBox 6" id="6"/>
          <p:cNvSpPr txBox="true"/>
          <p:nvPr/>
        </p:nvSpPr>
        <p:spPr>
          <a:xfrm rot="0">
            <a:off x="0" y="130175"/>
            <a:ext cx="17730834" cy="2369380"/>
          </a:xfrm>
          <a:prstGeom prst="rect">
            <a:avLst/>
          </a:prstGeom>
        </p:spPr>
        <p:txBody>
          <a:bodyPr anchor="t" rtlCol="false" tIns="0" lIns="0" bIns="0" rIns="0">
            <a:spAutoFit/>
          </a:bodyPr>
          <a:lstStyle/>
          <a:p>
            <a:pPr algn="ctr">
              <a:lnSpc>
                <a:spcPts val="9557"/>
              </a:lnSpc>
            </a:pPr>
            <a:r>
              <a:rPr lang="en-US" sz="6826">
                <a:solidFill>
                  <a:srgbClr val="FFFFFF"/>
                </a:solidFill>
                <a:latin typeface="Merriweather"/>
              </a:rPr>
              <a:t>5) Adjusted R Squared</a:t>
            </a:r>
          </a:p>
          <a:p>
            <a:pPr algn="ctr">
              <a:lnSpc>
                <a:spcPts val="9557"/>
              </a:lnSpc>
              <a:spcBef>
                <a:spcPct val="0"/>
              </a:spcBef>
            </a:pPr>
          </a:p>
        </p:txBody>
      </p:sp>
      <p:sp>
        <p:nvSpPr>
          <p:cNvPr name="TextBox 7" id="7"/>
          <p:cNvSpPr txBox="true"/>
          <p:nvPr/>
        </p:nvSpPr>
        <p:spPr>
          <a:xfrm rot="0">
            <a:off x="356635" y="5095875"/>
            <a:ext cx="10312919" cy="2895729"/>
          </a:xfrm>
          <a:prstGeom prst="rect">
            <a:avLst/>
          </a:prstGeom>
        </p:spPr>
        <p:txBody>
          <a:bodyPr anchor="t" rtlCol="false" tIns="0" lIns="0" bIns="0" rIns="0">
            <a:spAutoFit/>
          </a:bodyPr>
          <a:lstStyle/>
          <a:p>
            <a:pPr>
              <a:lnSpc>
                <a:spcPts val="3882"/>
              </a:lnSpc>
            </a:pPr>
            <a:r>
              <a:rPr lang="en-US" sz="2773">
                <a:solidFill>
                  <a:srgbClr val="000000"/>
                </a:solidFill>
                <a:latin typeface="Merriweather"/>
              </a:rPr>
              <a:t>But the problem is when we add an irrelevant feature in the dataset then at that time R2 sometimes starts increasing which is incorrect.</a:t>
            </a:r>
          </a:p>
          <a:p>
            <a:pPr>
              <a:lnSpc>
                <a:spcPts val="3882"/>
              </a:lnSpc>
            </a:pPr>
            <a:r>
              <a:rPr lang="en-US" sz="2773">
                <a:solidFill>
                  <a:srgbClr val="000000"/>
                </a:solidFill>
                <a:latin typeface="Arimo"/>
              </a:rPr>
              <a:t>Hence, To control this situation Adjusted R Squared came into existence.</a:t>
            </a:r>
          </a:p>
          <a:p>
            <a:pPr>
              <a:lnSpc>
                <a:spcPts val="3882"/>
              </a:lnSpc>
            </a:pPr>
          </a:p>
        </p:txBody>
      </p:sp>
      <p:sp>
        <p:nvSpPr>
          <p:cNvPr name="TextBox 8" id="8"/>
          <p:cNvSpPr txBox="true"/>
          <p:nvPr/>
        </p:nvSpPr>
        <p:spPr>
          <a:xfrm rot="0">
            <a:off x="356635" y="2055380"/>
            <a:ext cx="10312919" cy="3088120"/>
          </a:xfrm>
          <a:prstGeom prst="rect">
            <a:avLst/>
          </a:prstGeom>
        </p:spPr>
        <p:txBody>
          <a:bodyPr anchor="t" rtlCol="false" tIns="0" lIns="0" bIns="0" rIns="0">
            <a:spAutoFit/>
          </a:bodyPr>
          <a:lstStyle/>
          <a:p>
            <a:pPr>
              <a:lnSpc>
                <a:spcPts val="4145"/>
              </a:lnSpc>
            </a:pPr>
            <a:r>
              <a:rPr lang="en-US" sz="2960">
                <a:solidFill>
                  <a:srgbClr val="000000"/>
                </a:solidFill>
                <a:latin typeface="Arimo"/>
              </a:rPr>
              <a:t>The disadvantage of the R2 score is while adding new features in data the R2 score starts increasing or remains constant but it never decreases because It assumes that while adding more data variance of data increases.</a:t>
            </a:r>
          </a:p>
          <a:p>
            <a:pPr>
              <a:lnSpc>
                <a:spcPts val="4145"/>
              </a:lnSpc>
            </a:pPr>
          </a:p>
        </p:txBody>
      </p:sp>
      <p:sp>
        <p:nvSpPr>
          <p:cNvPr name="TextBox 9" id="9"/>
          <p:cNvSpPr txBox="true"/>
          <p:nvPr/>
        </p:nvSpPr>
        <p:spPr>
          <a:xfrm rot="0">
            <a:off x="356635" y="7668888"/>
            <a:ext cx="17633467" cy="2307032"/>
          </a:xfrm>
          <a:prstGeom prst="rect">
            <a:avLst/>
          </a:prstGeom>
        </p:spPr>
        <p:txBody>
          <a:bodyPr anchor="t" rtlCol="false" tIns="0" lIns="0" bIns="0" rIns="0">
            <a:spAutoFit/>
          </a:bodyPr>
          <a:lstStyle/>
          <a:p>
            <a:pPr>
              <a:lnSpc>
                <a:spcPts val="3057"/>
              </a:lnSpc>
              <a:spcBef>
                <a:spcPct val="0"/>
              </a:spcBef>
            </a:pPr>
            <a:r>
              <a:rPr lang="en-US" sz="2183">
                <a:solidFill>
                  <a:srgbClr val="000000"/>
                </a:solidFill>
                <a:latin typeface="Merriweather"/>
              </a:rPr>
              <a:t>Now as K increases by adding some features so the denominator will decrease, n-1 will remain constant. R2 score will remain constant or will increase slightly so the complete answer will increase and when we subtract this from one then the resultant score will decrease. so this is the case when we add an irrelevant feature in the dataset.</a:t>
            </a:r>
          </a:p>
          <a:p>
            <a:pPr>
              <a:lnSpc>
                <a:spcPts val="3057"/>
              </a:lnSpc>
              <a:spcBef>
                <a:spcPct val="0"/>
              </a:spcBef>
            </a:pPr>
          </a:p>
          <a:p>
            <a:pPr>
              <a:lnSpc>
                <a:spcPts val="3057"/>
              </a:lnSpc>
              <a:spcBef>
                <a:spcPct val="0"/>
              </a:spcBef>
            </a:pPr>
            <a:r>
              <a:rPr lang="en-US" sz="2183">
                <a:solidFill>
                  <a:srgbClr val="000000"/>
                </a:solidFill>
                <a:latin typeface="Merriweather"/>
              </a:rPr>
              <a:t>And if we add a relevant feature then the R2 score will increase and 1-R2 will decrease heavily and the denominator will also decrease so the complete term decreases, and on subtracting from one the score increases.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0383" y="-1098550"/>
            <a:ext cx="22728767" cy="2705100"/>
            <a:chOff x="0" y="0"/>
            <a:chExt cx="5986177" cy="712454"/>
          </a:xfrm>
        </p:grpSpPr>
        <p:sp>
          <p:nvSpPr>
            <p:cNvPr name="Freeform 3" id="3"/>
            <p:cNvSpPr/>
            <p:nvPr/>
          </p:nvSpPr>
          <p:spPr>
            <a:xfrm>
              <a:off x="0" y="0"/>
              <a:ext cx="5986177" cy="712454"/>
            </a:xfrm>
            <a:custGeom>
              <a:avLst/>
              <a:gdLst/>
              <a:ahLst/>
              <a:cxnLst/>
              <a:rect r="r" b="b" t="t" l="l"/>
              <a:pathLst>
                <a:path h="712454" w="5986177">
                  <a:moveTo>
                    <a:pt x="0" y="0"/>
                  </a:moveTo>
                  <a:lnTo>
                    <a:pt x="5986177" y="0"/>
                  </a:lnTo>
                  <a:lnTo>
                    <a:pt x="5986177" y="712454"/>
                  </a:lnTo>
                  <a:lnTo>
                    <a:pt x="0" y="712454"/>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5836228" y="368267"/>
            <a:ext cx="8680450" cy="11157017"/>
          </a:xfrm>
          <a:prstGeom prst="rect">
            <a:avLst/>
          </a:prstGeom>
        </p:spPr>
      </p:pic>
      <p:sp>
        <p:nvSpPr>
          <p:cNvPr name="TextBox 6" id="6"/>
          <p:cNvSpPr txBox="true"/>
          <p:nvPr/>
        </p:nvSpPr>
        <p:spPr>
          <a:xfrm rot="0">
            <a:off x="-913409" y="111125"/>
            <a:ext cx="20114818" cy="1318256"/>
          </a:xfrm>
          <a:prstGeom prst="rect">
            <a:avLst/>
          </a:prstGeom>
        </p:spPr>
        <p:txBody>
          <a:bodyPr anchor="t" rtlCol="false" tIns="0" lIns="0" bIns="0" rIns="0">
            <a:spAutoFit/>
          </a:bodyPr>
          <a:lstStyle/>
          <a:p>
            <a:pPr algn="ctr">
              <a:lnSpc>
                <a:spcPts val="10842"/>
              </a:lnSpc>
              <a:spcBef>
                <a:spcPct val="0"/>
              </a:spcBef>
            </a:pPr>
            <a:r>
              <a:rPr lang="en-US" sz="7744">
                <a:solidFill>
                  <a:srgbClr val="FFFFFF"/>
                </a:solidFill>
                <a:latin typeface="Merriweather"/>
              </a:rPr>
              <a:t>Multiple LR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0383" y="-1098550"/>
            <a:ext cx="22728767" cy="2705100"/>
            <a:chOff x="0" y="0"/>
            <a:chExt cx="5986177" cy="712454"/>
          </a:xfrm>
        </p:grpSpPr>
        <p:sp>
          <p:nvSpPr>
            <p:cNvPr name="Freeform 3" id="3"/>
            <p:cNvSpPr/>
            <p:nvPr/>
          </p:nvSpPr>
          <p:spPr>
            <a:xfrm>
              <a:off x="0" y="0"/>
              <a:ext cx="5986177" cy="712454"/>
            </a:xfrm>
            <a:custGeom>
              <a:avLst/>
              <a:gdLst/>
              <a:ahLst/>
              <a:cxnLst/>
              <a:rect r="r" b="b" t="t" l="l"/>
              <a:pathLst>
                <a:path h="712454" w="5986177">
                  <a:moveTo>
                    <a:pt x="0" y="0"/>
                  </a:moveTo>
                  <a:lnTo>
                    <a:pt x="5986177" y="0"/>
                  </a:lnTo>
                  <a:lnTo>
                    <a:pt x="5986177" y="712454"/>
                  </a:lnTo>
                  <a:lnTo>
                    <a:pt x="0" y="712454"/>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5241853" y="-788488"/>
            <a:ext cx="8680450" cy="13470526"/>
          </a:xfrm>
          <a:prstGeom prst="rect">
            <a:avLst/>
          </a:prstGeom>
        </p:spPr>
      </p:pic>
      <p:sp>
        <p:nvSpPr>
          <p:cNvPr name="TextBox 6" id="6"/>
          <p:cNvSpPr txBox="true"/>
          <p:nvPr/>
        </p:nvSpPr>
        <p:spPr>
          <a:xfrm rot="0">
            <a:off x="-913409" y="111125"/>
            <a:ext cx="20114818" cy="1318256"/>
          </a:xfrm>
          <a:prstGeom prst="rect">
            <a:avLst/>
          </a:prstGeom>
        </p:spPr>
        <p:txBody>
          <a:bodyPr anchor="t" rtlCol="false" tIns="0" lIns="0" bIns="0" rIns="0">
            <a:spAutoFit/>
          </a:bodyPr>
          <a:lstStyle/>
          <a:p>
            <a:pPr algn="ctr">
              <a:lnSpc>
                <a:spcPts val="10842"/>
              </a:lnSpc>
              <a:spcBef>
                <a:spcPct val="0"/>
              </a:spcBef>
            </a:pPr>
            <a:r>
              <a:rPr lang="en-US" sz="7744">
                <a:solidFill>
                  <a:srgbClr val="FFFFFF"/>
                </a:solidFill>
                <a:latin typeface="Merriweather"/>
              </a:rPr>
              <a:t>Multiple LR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0383" y="-1098550"/>
            <a:ext cx="22728767" cy="2705100"/>
            <a:chOff x="0" y="0"/>
            <a:chExt cx="5986177" cy="712454"/>
          </a:xfrm>
        </p:grpSpPr>
        <p:sp>
          <p:nvSpPr>
            <p:cNvPr name="Freeform 3" id="3"/>
            <p:cNvSpPr/>
            <p:nvPr/>
          </p:nvSpPr>
          <p:spPr>
            <a:xfrm>
              <a:off x="0" y="0"/>
              <a:ext cx="5986177" cy="712454"/>
            </a:xfrm>
            <a:custGeom>
              <a:avLst/>
              <a:gdLst/>
              <a:ahLst/>
              <a:cxnLst/>
              <a:rect r="r" b="b" t="t" l="l"/>
              <a:pathLst>
                <a:path h="712454" w="5986177">
                  <a:moveTo>
                    <a:pt x="0" y="0"/>
                  </a:moveTo>
                  <a:lnTo>
                    <a:pt x="5986177" y="0"/>
                  </a:lnTo>
                  <a:lnTo>
                    <a:pt x="5986177" y="712454"/>
                  </a:lnTo>
                  <a:lnTo>
                    <a:pt x="0" y="712454"/>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4803775" y="507942"/>
            <a:ext cx="8680450" cy="10877666"/>
          </a:xfrm>
          <a:prstGeom prst="rect">
            <a:avLst/>
          </a:prstGeom>
        </p:spPr>
      </p:pic>
      <p:sp>
        <p:nvSpPr>
          <p:cNvPr name="TextBox 6" id="6"/>
          <p:cNvSpPr txBox="true"/>
          <p:nvPr/>
        </p:nvSpPr>
        <p:spPr>
          <a:xfrm rot="0">
            <a:off x="-913409" y="111125"/>
            <a:ext cx="20114818" cy="1318256"/>
          </a:xfrm>
          <a:prstGeom prst="rect">
            <a:avLst/>
          </a:prstGeom>
        </p:spPr>
        <p:txBody>
          <a:bodyPr anchor="t" rtlCol="false" tIns="0" lIns="0" bIns="0" rIns="0">
            <a:spAutoFit/>
          </a:bodyPr>
          <a:lstStyle/>
          <a:p>
            <a:pPr algn="ctr">
              <a:lnSpc>
                <a:spcPts val="10842"/>
              </a:lnSpc>
              <a:spcBef>
                <a:spcPct val="0"/>
              </a:spcBef>
            </a:pPr>
            <a:r>
              <a:rPr lang="en-US" sz="7744">
                <a:solidFill>
                  <a:srgbClr val="FFFFFF"/>
                </a:solidFill>
                <a:latin typeface="Merriweather"/>
              </a:rPr>
              <a:t>Multiple LR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0383" y="-1098550"/>
            <a:ext cx="22728767" cy="2705100"/>
            <a:chOff x="0" y="0"/>
            <a:chExt cx="5986177" cy="712454"/>
          </a:xfrm>
        </p:grpSpPr>
        <p:sp>
          <p:nvSpPr>
            <p:cNvPr name="Freeform 3" id="3"/>
            <p:cNvSpPr/>
            <p:nvPr/>
          </p:nvSpPr>
          <p:spPr>
            <a:xfrm>
              <a:off x="0" y="0"/>
              <a:ext cx="5986177" cy="712454"/>
            </a:xfrm>
            <a:custGeom>
              <a:avLst/>
              <a:gdLst/>
              <a:ahLst/>
              <a:cxnLst/>
              <a:rect r="r" b="b" t="t" l="l"/>
              <a:pathLst>
                <a:path h="712454" w="5986177">
                  <a:moveTo>
                    <a:pt x="0" y="0"/>
                  </a:moveTo>
                  <a:lnTo>
                    <a:pt x="5986177" y="0"/>
                  </a:lnTo>
                  <a:lnTo>
                    <a:pt x="5986177" y="712454"/>
                  </a:lnTo>
                  <a:lnTo>
                    <a:pt x="0" y="712454"/>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4803775" y="-1434576"/>
            <a:ext cx="8680450" cy="14762701"/>
          </a:xfrm>
          <a:prstGeom prst="rect">
            <a:avLst/>
          </a:prstGeom>
        </p:spPr>
      </p:pic>
      <p:sp>
        <p:nvSpPr>
          <p:cNvPr name="TextBox 6" id="6"/>
          <p:cNvSpPr txBox="true"/>
          <p:nvPr/>
        </p:nvSpPr>
        <p:spPr>
          <a:xfrm rot="0">
            <a:off x="-913409" y="111125"/>
            <a:ext cx="20114818" cy="1318256"/>
          </a:xfrm>
          <a:prstGeom prst="rect">
            <a:avLst/>
          </a:prstGeom>
        </p:spPr>
        <p:txBody>
          <a:bodyPr anchor="t" rtlCol="false" tIns="0" lIns="0" bIns="0" rIns="0">
            <a:spAutoFit/>
          </a:bodyPr>
          <a:lstStyle/>
          <a:p>
            <a:pPr algn="ctr">
              <a:lnSpc>
                <a:spcPts val="10842"/>
              </a:lnSpc>
              <a:spcBef>
                <a:spcPct val="0"/>
              </a:spcBef>
            </a:pPr>
            <a:r>
              <a:rPr lang="en-US" sz="7744">
                <a:solidFill>
                  <a:srgbClr val="FFFFFF"/>
                </a:solidFill>
                <a:latin typeface="Merriweather"/>
              </a:rPr>
              <a:t>Multiple LR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0383" y="-1098550"/>
            <a:ext cx="22728767" cy="2705100"/>
            <a:chOff x="0" y="0"/>
            <a:chExt cx="5986177" cy="712454"/>
          </a:xfrm>
        </p:grpSpPr>
        <p:sp>
          <p:nvSpPr>
            <p:cNvPr name="Freeform 3" id="3"/>
            <p:cNvSpPr/>
            <p:nvPr/>
          </p:nvSpPr>
          <p:spPr>
            <a:xfrm>
              <a:off x="0" y="0"/>
              <a:ext cx="5986177" cy="712454"/>
            </a:xfrm>
            <a:custGeom>
              <a:avLst/>
              <a:gdLst/>
              <a:ahLst/>
              <a:cxnLst/>
              <a:rect r="r" b="b" t="t" l="l"/>
              <a:pathLst>
                <a:path h="712454" w="5986177">
                  <a:moveTo>
                    <a:pt x="0" y="0"/>
                  </a:moveTo>
                  <a:lnTo>
                    <a:pt x="5986177" y="0"/>
                  </a:lnTo>
                  <a:lnTo>
                    <a:pt x="5986177" y="712454"/>
                  </a:lnTo>
                  <a:lnTo>
                    <a:pt x="0" y="712454"/>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4944087" y="-479651"/>
            <a:ext cx="8719823" cy="12813480"/>
          </a:xfrm>
          <a:prstGeom prst="rect">
            <a:avLst/>
          </a:prstGeom>
        </p:spPr>
      </p:pic>
      <p:sp>
        <p:nvSpPr>
          <p:cNvPr name="TextBox 6" id="6"/>
          <p:cNvSpPr txBox="true"/>
          <p:nvPr/>
        </p:nvSpPr>
        <p:spPr>
          <a:xfrm rot="0">
            <a:off x="3450746" y="-126705"/>
            <a:ext cx="11706505" cy="1733255"/>
          </a:xfrm>
          <a:prstGeom prst="rect">
            <a:avLst/>
          </a:prstGeom>
        </p:spPr>
        <p:txBody>
          <a:bodyPr anchor="t" rtlCol="false" tIns="0" lIns="0" bIns="0" rIns="0">
            <a:spAutoFit/>
          </a:bodyPr>
          <a:lstStyle/>
          <a:p>
            <a:pPr algn="ctr">
              <a:lnSpc>
                <a:spcPts val="14183"/>
              </a:lnSpc>
            </a:pPr>
            <a:r>
              <a:rPr lang="en-US" sz="10131">
                <a:solidFill>
                  <a:srgbClr val="FFFFFF"/>
                </a:solidFill>
                <a:latin typeface="Merriweather Bold"/>
              </a:rPr>
              <a:t>Linear Regression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0383" y="-1098550"/>
            <a:ext cx="22728767" cy="2705100"/>
            <a:chOff x="0" y="0"/>
            <a:chExt cx="5986177" cy="712454"/>
          </a:xfrm>
        </p:grpSpPr>
        <p:sp>
          <p:nvSpPr>
            <p:cNvPr name="Freeform 3" id="3"/>
            <p:cNvSpPr/>
            <p:nvPr/>
          </p:nvSpPr>
          <p:spPr>
            <a:xfrm>
              <a:off x="0" y="0"/>
              <a:ext cx="5986177" cy="712454"/>
            </a:xfrm>
            <a:custGeom>
              <a:avLst/>
              <a:gdLst/>
              <a:ahLst/>
              <a:cxnLst/>
              <a:rect r="r" b="b" t="t" l="l"/>
              <a:pathLst>
                <a:path h="712454" w="5986177">
                  <a:moveTo>
                    <a:pt x="0" y="0"/>
                  </a:moveTo>
                  <a:lnTo>
                    <a:pt x="5986177" y="0"/>
                  </a:lnTo>
                  <a:lnTo>
                    <a:pt x="5986177" y="712454"/>
                  </a:lnTo>
                  <a:lnTo>
                    <a:pt x="0" y="712454"/>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4803775" y="-573067"/>
            <a:ext cx="8680450" cy="13039683"/>
          </a:xfrm>
          <a:prstGeom prst="rect">
            <a:avLst/>
          </a:prstGeom>
        </p:spPr>
      </p:pic>
      <p:sp>
        <p:nvSpPr>
          <p:cNvPr name="TextBox 6" id="6"/>
          <p:cNvSpPr txBox="true"/>
          <p:nvPr/>
        </p:nvSpPr>
        <p:spPr>
          <a:xfrm rot="0">
            <a:off x="-913409" y="111125"/>
            <a:ext cx="20114818" cy="1318256"/>
          </a:xfrm>
          <a:prstGeom prst="rect">
            <a:avLst/>
          </a:prstGeom>
        </p:spPr>
        <p:txBody>
          <a:bodyPr anchor="t" rtlCol="false" tIns="0" lIns="0" bIns="0" rIns="0">
            <a:spAutoFit/>
          </a:bodyPr>
          <a:lstStyle/>
          <a:p>
            <a:pPr algn="ctr">
              <a:lnSpc>
                <a:spcPts val="10842"/>
              </a:lnSpc>
              <a:spcBef>
                <a:spcPct val="0"/>
              </a:spcBef>
            </a:pPr>
            <a:r>
              <a:rPr lang="en-US" sz="7744">
                <a:solidFill>
                  <a:srgbClr val="FFFFFF"/>
                </a:solidFill>
                <a:latin typeface="Merriweather"/>
              </a:rPr>
              <a:t>Multiple LR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0383" y="-1098550"/>
            <a:ext cx="22728767" cy="2705100"/>
            <a:chOff x="0" y="0"/>
            <a:chExt cx="5986177" cy="712454"/>
          </a:xfrm>
        </p:grpSpPr>
        <p:sp>
          <p:nvSpPr>
            <p:cNvPr name="Freeform 3" id="3"/>
            <p:cNvSpPr/>
            <p:nvPr/>
          </p:nvSpPr>
          <p:spPr>
            <a:xfrm>
              <a:off x="0" y="0"/>
              <a:ext cx="5986177" cy="712454"/>
            </a:xfrm>
            <a:custGeom>
              <a:avLst/>
              <a:gdLst/>
              <a:ahLst/>
              <a:cxnLst/>
              <a:rect r="r" b="b" t="t" l="l"/>
              <a:pathLst>
                <a:path h="712454" w="5986177">
                  <a:moveTo>
                    <a:pt x="0" y="0"/>
                  </a:moveTo>
                  <a:lnTo>
                    <a:pt x="5986177" y="0"/>
                  </a:lnTo>
                  <a:lnTo>
                    <a:pt x="5986177" y="712454"/>
                  </a:lnTo>
                  <a:lnTo>
                    <a:pt x="0" y="712454"/>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4803775" y="-1560955"/>
            <a:ext cx="8680450" cy="15015460"/>
          </a:xfrm>
          <a:prstGeom prst="rect">
            <a:avLst/>
          </a:prstGeom>
        </p:spPr>
      </p:pic>
      <p:sp>
        <p:nvSpPr>
          <p:cNvPr name="TextBox 6" id="6"/>
          <p:cNvSpPr txBox="true"/>
          <p:nvPr/>
        </p:nvSpPr>
        <p:spPr>
          <a:xfrm rot="0">
            <a:off x="-913409" y="111125"/>
            <a:ext cx="20114818" cy="1318256"/>
          </a:xfrm>
          <a:prstGeom prst="rect">
            <a:avLst/>
          </a:prstGeom>
        </p:spPr>
        <p:txBody>
          <a:bodyPr anchor="t" rtlCol="false" tIns="0" lIns="0" bIns="0" rIns="0">
            <a:spAutoFit/>
          </a:bodyPr>
          <a:lstStyle/>
          <a:p>
            <a:pPr algn="ctr">
              <a:lnSpc>
                <a:spcPts val="10842"/>
              </a:lnSpc>
              <a:spcBef>
                <a:spcPct val="0"/>
              </a:spcBef>
            </a:pPr>
            <a:r>
              <a:rPr lang="en-US" sz="7744">
                <a:solidFill>
                  <a:srgbClr val="FFFFFF"/>
                </a:solidFill>
                <a:latin typeface="Merriweather"/>
              </a:rPr>
              <a:t>Multiple LR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126512" y="0"/>
            <a:ext cx="14034977" cy="10287000"/>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77667" y="1725510"/>
            <a:ext cx="17932666" cy="6750255"/>
          </a:xfrm>
          <a:prstGeom prst="rect">
            <a:avLst/>
          </a:prstGeom>
        </p:spPr>
        <p:txBody>
          <a:bodyPr anchor="t" rtlCol="false" tIns="0" lIns="0" bIns="0" rIns="0">
            <a:spAutoFit/>
          </a:bodyPr>
          <a:lstStyle/>
          <a:p>
            <a:pPr>
              <a:lnSpc>
                <a:spcPts val="5928"/>
              </a:lnSpc>
            </a:pPr>
            <a:r>
              <a:rPr lang="en-US" sz="4234">
                <a:solidFill>
                  <a:srgbClr val="000000"/>
                </a:solidFill>
                <a:latin typeface="Merriweather"/>
              </a:rPr>
              <a:t>Linear regression using OLS is vulnerable to the problem of multicollinearity. As mentioned in the explanation of equation (1) above, linear regression coefficients represent the mean change in the dependent variable for each 1-unit change in an independent variable when you hold all of the other independent variables constant. Presence of multicollinearity compromises this definition as change in one variable effectively changes the other and hence impacts the dependent variable. This reduces the precision of coefficient estimates and in turn the effectiveness of the model</a:t>
            </a:r>
          </a:p>
        </p:txBody>
      </p:sp>
      <p:sp>
        <p:nvSpPr>
          <p:cNvPr name="TextBox 6" id="6"/>
          <p:cNvSpPr txBox="true"/>
          <p:nvPr/>
        </p:nvSpPr>
        <p:spPr>
          <a:xfrm rot="0">
            <a:off x="7698498" y="-67442"/>
            <a:ext cx="2235845"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OLS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011364" y="-67442"/>
            <a:ext cx="10265271"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Gradient Descent</a:t>
            </a:r>
          </a:p>
        </p:txBody>
      </p:sp>
      <p:sp>
        <p:nvSpPr>
          <p:cNvPr name="TextBox 6" id="6"/>
          <p:cNvSpPr txBox="true"/>
          <p:nvPr/>
        </p:nvSpPr>
        <p:spPr>
          <a:xfrm rot="0">
            <a:off x="514350" y="1734348"/>
            <a:ext cx="17773650" cy="7722238"/>
          </a:xfrm>
          <a:prstGeom prst="rect">
            <a:avLst/>
          </a:prstGeom>
        </p:spPr>
        <p:txBody>
          <a:bodyPr anchor="t" rtlCol="false" tIns="0" lIns="0" bIns="0" rIns="0">
            <a:spAutoFit/>
          </a:bodyPr>
          <a:lstStyle/>
          <a:p>
            <a:pPr>
              <a:lnSpc>
                <a:spcPts val="5609"/>
              </a:lnSpc>
            </a:pPr>
            <a:r>
              <a:rPr lang="en-US" sz="4007">
                <a:solidFill>
                  <a:srgbClr val="000000"/>
                </a:solidFill>
                <a:latin typeface="Merriweather"/>
              </a:rPr>
              <a:t>In mathematics, gradient descent (also often called steepest descent) is a first-order iterative optimization algorithm for finding a local minimum of a differentiable function. The idea is to take repeated steps in the opposite direction of the gradient (or approximate gradient) of the function at the current point, because this is the direction of steepest descent. </a:t>
            </a:r>
          </a:p>
          <a:p>
            <a:pPr>
              <a:lnSpc>
                <a:spcPts val="5609"/>
              </a:lnSpc>
            </a:pPr>
            <a:r>
              <a:rPr lang="en-US" sz="4007">
                <a:solidFill>
                  <a:srgbClr val="000000"/>
                </a:solidFill>
                <a:latin typeface="Merriweather"/>
              </a:rPr>
              <a:t>Conversely, stepping in the</a:t>
            </a:r>
          </a:p>
          <a:p>
            <a:pPr>
              <a:lnSpc>
                <a:spcPts val="5609"/>
              </a:lnSpc>
            </a:pPr>
            <a:r>
              <a:rPr lang="en-US" sz="4007">
                <a:solidFill>
                  <a:srgbClr val="000000"/>
                </a:solidFill>
                <a:latin typeface="Merriweather"/>
              </a:rPr>
              <a:t> direction of the gradient will </a:t>
            </a:r>
          </a:p>
          <a:p>
            <a:pPr>
              <a:lnSpc>
                <a:spcPts val="5609"/>
              </a:lnSpc>
            </a:pPr>
            <a:r>
              <a:rPr lang="en-US" sz="4007">
                <a:solidFill>
                  <a:srgbClr val="000000"/>
                </a:solidFill>
                <a:latin typeface="Merriweather"/>
              </a:rPr>
              <a:t>lead to a local maximum of that</a:t>
            </a:r>
          </a:p>
          <a:p>
            <a:pPr>
              <a:lnSpc>
                <a:spcPts val="5609"/>
              </a:lnSpc>
            </a:pPr>
            <a:r>
              <a:rPr lang="en-US" sz="4007">
                <a:solidFill>
                  <a:srgbClr val="000000"/>
                </a:solidFill>
                <a:latin typeface="Merriweather"/>
              </a:rPr>
              <a:t> function; the procedure is then</a:t>
            </a:r>
          </a:p>
          <a:p>
            <a:pPr>
              <a:lnSpc>
                <a:spcPts val="5609"/>
              </a:lnSpc>
            </a:pPr>
            <a:r>
              <a:rPr lang="en-US" sz="4007">
                <a:solidFill>
                  <a:srgbClr val="000000"/>
                </a:solidFill>
                <a:latin typeface="Merriweather"/>
              </a:rPr>
              <a:t> known as gradient ascent.</a:t>
            </a:r>
          </a:p>
        </p:txBody>
      </p:sp>
      <p:pic>
        <p:nvPicPr>
          <p:cNvPr name="Picture 7" id="7"/>
          <p:cNvPicPr>
            <a:picLocks noChangeAspect="true"/>
          </p:cNvPicPr>
          <p:nvPr/>
        </p:nvPicPr>
        <p:blipFill>
          <a:blip r:embed="rId2"/>
          <a:srcRect l="0" t="0" r="0" b="0"/>
          <a:stretch>
            <a:fillRect/>
          </a:stretch>
        </p:blipFill>
        <p:spPr>
          <a:xfrm flipH="false" flipV="false" rot="0">
            <a:off x="9894617" y="5386138"/>
            <a:ext cx="7364683" cy="4900862"/>
          </a:xfrm>
          <a:prstGeom prst="rect">
            <a:avLst/>
          </a:prstGeom>
        </p:spPr>
      </p:pic>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0">
            <a:off x="9144000" y="1580404"/>
            <a:ext cx="9144548" cy="5675926"/>
          </a:xfrm>
          <a:prstGeom prst="rect">
            <a:avLst/>
          </a:prstGeom>
        </p:spPr>
      </p:pic>
      <p:sp>
        <p:nvSpPr>
          <p:cNvPr name="TextBox 6" id="6"/>
          <p:cNvSpPr txBox="true"/>
          <p:nvPr/>
        </p:nvSpPr>
        <p:spPr>
          <a:xfrm rot="0">
            <a:off x="4011364" y="-67442"/>
            <a:ext cx="10265271"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Gradient Descent</a:t>
            </a:r>
          </a:p>
        </p:txBody>
      </p:sp>
      <p:sp>
        <p:nvSpPr>
          <p:cNvPr name="TextBox 7" id="7"/>
          <p:cNvSpPr txBox="true"/>
          <p:nvPr/>
        </p:nvSpPr>
        <p:spPr>
          <a:xfrm rot="0">
            <a:off x="753255" y="1795731"/>
            <a:ext cx="8390745" cy="6426361"/>
          </a:xfrm>
          <a:prstGeom prst="rect">
            <a:avLst/>
          </a:prstGeom>
        </p:spPr>
        <p:txBody>
          <a:bodyPr anchor="t" rtlCol="false" tIns="0" lIns="0" bIns="0" rIns="0">
            <a:spAutoFit/>
          </a:bodyPr>
          <a:lstStyle/>
          <a:p>
            <a:pPr>
              <a:lnSpc>
                <a:spcPts val="5145"/>
              </a:lnSpc>
            </a:pPr>
            <a:r>
              <a:rPr lang="en-US" sz="3675">
                <a:solidFill>
                  <a:srgbClr val="000000"/>
                </a:solidFill>
                <a:latin typeface="Merriweather"/>
              </a:rPr>
              <a:t>Using gradient descent, we try to achieve the “good enough” optimum solution instead of an exact solution. In most of the cases we don’t reach the exact global minima but obtain the pretty close approximation which is enough for large scale problems which are difficult to solve using closed form solutions.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0">
            <a:off x="11684000" y="6146124"/>
            <a:ext cx="6196091" cy="4140876"/>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5930" y="1346614"/>
            <a:ext cx="9159930" cy="6869948"/>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8591330" y="1466083"/>
            <a:ext cx="8900174" cy="4683717"/>
          </a:xfrm>
          <a:prstGeom prst="rect">
            <a:avLst/>
          </a:prstGeom>
        </p:spPr>
      </p:pic>
      <p:sp>
        <p:nvSpPr>
          <p:cNvPr name="TextBox 8" id="8"/>
          <p:cNvSpPr txBox="true"/>
          <p:nvPr/>
        </p:nvSpPr>
        <p:spPr>
          <a:xfrm rot="0">
            <a:off x="4011364" y="-67442"/>
            <a:ext cx="10265271"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Gradient Descent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4771397" y="-3305314"/>
            <a:ext cx="8745205" cy="18288000"/>
          </a:xfrm>
          <a:prstGeom prst="rect">
            <a:avLst/>
          </a:prstGeom>
        </p:spPr>
      </p:pic>
      <p:sp>
        <p:nvSpPr>
          <p:cNvPr name="TextBox 6" id="6"/>
          <p:cNvSpPr txBox="true"/>
          <p:nvPr/>
        </p:nvSpPr>
        <p:spPr>
          <a:xfrm rot="0">
            <a:off x="2658256" y="-67442"/>
            <a:ext cx="12971487"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GD (Incremental Step)</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28161" t="0" r="0" b="0"/>
          <a:stretch>
            <a:fillRect/>
          </a:stretch>
        </p:blipFill>
        <p:spPr>
          <a:xfrm flipH="false" flipV="false" rot="-5400000">
            <a:off x="5691435" y="-3760365"/>
            <a:ext cx="7169917" cy="17622813"/>
          </a:xfrm>
          <a:prstGeom prst="rect">
            <a:avLst/>
          </a:prstGeom>
        </p:spPr>
      </p:pic>
      <p:sp>
        <p:nvSpPr>
          <p:cNvPr name="TextBox 6" id="6"/>
          <p:cNvSpPr txBox="true"/>
          <p:nvPr/>
        </p:nvSpPr>
        <p:spPr>
          <a:xfrm rot="0">
            <a:off x="2658256" y="-67442"/>
            <a:ext cx="12971487"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GD (Incremental Step)</a:t>
            </a:r>
          </a:p>
        </p:txBody>
      </p:sp>
      <p:sp>
        <p:nvSpPr>
          <p:cNvPr name="TextBox 7" id="7"/>
          <p:cNvSpPr txBox="true"/>
          <p:nvPr/>
        </p:nvSpPr>
        <p:spPr>
          <a:xfrm rot="0">
            <a:off x="1028700" y="8631641"/>
            <a:ext cx="16028307" cy="2399255"/>
          </a:xfrm>
          <a:prstGeom prst="rect">
            <a:avLst/>
          </a:prstGeom>
        </p:spPr>
        <p:txBody>
          <a:bodyPr anchor="t" rtlCol="false" tIns="0" lIns="0" bIns="0" rIns="0">
            <a:spAutoFit/>
          </a:bodyPr>
          <a:lstStyle/>
          <a:p>
            <a:pPr algn="ctr">
              <a:lnSpc>
                <a:spcPts val="6380"/>
              </a:lnSpc>
            </a:pPr>
            <a:r>
              <a:rPr lang="en-US" sz="4557">
                <a:solidFill>
                  <a:srgbClr val="000000"/>
                </a:solidFill>
                <a:latin typeface="Open Sans"/>
              </a:rPr>
              <a:t>https://developers.google.com/machine-learning/crash-course/fitter/graph</a:t>
            </a:r>
          </a:p>
          <a:p>
            <a:pPr algn="ctr">
              <a:lnSpc>
                <a:spcPts val="6380"/>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4724078" y="-3257995"/>
            <a:ext cx="8820917" cy="18269073"/>
          </a:xfrm>
          <a:prstGeom prst="rect">
            <a:avLst/>
          </a:prstGeom>
        </p:spPr>
      </p:pic>
      <p:sp>
        <p:nvSpPr>
          <p:cNvPr name="TextBox 6" id="6"/>
          <p:cNvSpPr txBox="true"/>
          <p:nvPr/>
        </p:nvSpPr>
        <p:spPr>
          <a:xfrm rot="0">
            <a:off x="2658256" y="-67442"/>
            <a:ext cx="12971487"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GD (Incremental Step)</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0383" y="-1098550"/>
            <a:ext cx="22728767" cy="2705100"/>
            <a:chOff x="0" y="0"/>
            <a:chExt cx="5986177" cy="712454"/>
          </a:xfrm>
        </p:grpSpPr>
        <p:sp>
          <p:nvSpPr>
            <p:cNvPr name="Freeform 3" id="3"/>
            <p:cNvSpPr/>
            <p:nvPr/>
          </p:nvSpPr>
          <p:spPr>
            <a:xfrm>
              <a:off x="0" y="0"/>
              <a:ext cx="5986177" cy="712454"/>
            </a:xfrm>
            <a:custGeom>
              <a:avLst/>
              <a:gdLst/>
              <a:ahLst/>
              <a:cxnLst/>
              <a:rect r="r" b="b" t="t" l="l"/>
              <a:pathLst>
                <a:path h="712454" w="5986177">
                  <a:moveTo>
                    <a:pt x="0" y="0"/>
                  </a:moveTo>
                  <a:lnTo>
                    <a:pt x="5986177" y="0"/>
                  </a:lnTo>
                  <a:lnTo>
                    <a:pt x="5986177" y="712454"/>
                  </a:lnTo>
                  <a:lnTo>
                    <a:pt x="0" y="712454"/>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4434809" y="-2537491"/>
            <a:ext cx="8680450" cy="16968533"/>
          </a:xfrm>
          <a:prstGeom prst="rect">
            <a:avLst/>
          </a:prstGeom>
        </p:spPr>
      </p:pic>
      <p:sp>
        <p:nvSpPr>
          <p:cNvPr name="TextBox 6" id="6"/>
          <p:cNvSpPr txBox="true"/>
          <p:nvPr/>
        </p:nvSpPr>
        <p:spPr>
          <a:xfrm rot="0">
            <a:off x="1428750" y="-190500"/>
            <a:ext cx="15430500" cy="1708150"/>
          </a:xfrm>
          <a:prstGeom prst="rect">
            <a:avLst/>
          </a:prstGeom>
        </p:spPr>
        <p:txBody>
          <a:bodyPr anchor="t" rtlCol="false" tIns="0" lIns="0" bIns="0" rIns="0">
            <a:spAutoFit/>
          </a:bodyPr>
          <a:lstStyle/>
          <a:p>
            <a:pPr algn="ctr">
              <a:lnSpc>
                <a:spcPts val="14000"/>
              </a:lnSpc>
              <a:spcBef>
                <a:spcPct val="0"/>
              </a:spcBef>
            </a:pPr>
            <a:r>
              <a:rPr lang="en-US" sz="10000">
                <a:solidFill>
                  <a:srgbClr val="FFFFFF"/>
                </a:solidFill>
                <a:latin typeface="Merriweather"/>
              </a:rPr>
              <a:t>Linear Regression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0">
            <a:off x="8351522" y="3245111"/>
            <a:ext cx="9936478" cy="2691129"/>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3647890" y="6221991"/>
            <a:ext cx="4338923" cy="3913538"/>
          </a:xfrm>
          <a:prstGeom prst="rect">
            <a:avLst/>
          </a:prstGeom>
        </p:spPr>
      </p:pic>
      <p:sp>
        <p:nvSpPr>
          <p:cNvPr name="TextBox 7" id="7"/>
          <p:cNvSpPr txBox="true"/>
          <p:nvPr/>
        </p:nvSpPr>
        <p:spPr>
          <a:xfrm rot="0">
            <a:off x="2912194" y="-67442"/>
            <a:ext cx="12463611"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Learning Rate(Alpha)</a:t>
            </a:r>
          </a:p>
        </p:txBody>
      </p:sp>
      <p:sp>
        <p:nvSpPr>
          <p:cNvPr name="TextBox 8" id="8"/>
          <p:cNvSpPr txBox="true"/>
          <p:nvPr/>
        </p:nvSpPr>
        <p:spPr>
          <a:xfrm rot="0">
            <a:off x="492144" y="1685842"/>
            <a:ext cx="16767156" cy="1273519"/>
          </a:xfrm>
          <a:prstGeom prst="rect">
            <a:avLst/>
          </a:prstGeom>
        </p:spPr>
        <p:txBody>
          <a:bodyPr anchor="t" rtlCol="false" tIns="0" lIns="0" bIns="0" rIns="0">
            <a:spAutoFit/>
          </a:bodyPr>
          <a:lstStyle/>
          <a:p>
            <a:pPr>
              <a:lnSpc>
                <a:spcPts val="5135"/>
              </a:lnSpc>
              <a:spcBef>
                <a:spcPct val="0"/>
              </a:spcBef>
            </a:pPr>
            <a:r>
              <a:rPr lang="en-US" sz="3668">
                <a:solidFill>
                  <a:srgbClr val="000000"/>
                </a:solidFill>
                <a:latin typeface="Merriweather"/>
              </a:rPr>
              <a:t>We have the direction we want to move in, now we must decide the size of the step we must take.</a:t>
            </a:r>
          </a:p>
        </p:txBody>
      </p:sp>
      <p:sp>
        <p:nvSpPr>
          <p:cNvPr name="TextBox 9" id="9"/>
          <p:cNvSpPr txBox="true"/>
          <p:nvPr/>
        </p:nvSpPr>
        <p:spPr>
          <a:xfrm rot="0">
            <a:off x="492144" y="3197486"/>
            <a:ext cx="7492508" cy="3247963"/>
          </a:xfrm>
          <a:prstGeom prst="rect">
            <a:avLst/>
          </a:prstGeom>
        </p:spPr>
        <p:txBody>
          <a:bodyPr anchor="t" rtlCol="false" tIns="0" lIns="0" bIns="0" rIns="0">
            <a:spAutoFit/>
          </a:bodyPr>
          <a:lstStyle/>
          <a:p>
            <a:pPr>
              <a:lnSpc>
                <a:spcPts val="3678"/>
              </a:lnSpc>
            </a:pPr>
            <a:r>
              <a:rPr lang="en-US" sz="2627">
                <a:solidFill>
                  <a:srgbClr val="000000"/>
                </a:solidFill>
                <a:latin typeface="Merriweather"/>
              </a:rPr>
              <a:t>It must be chosen carefully to end up with local minima.</a:t>
            </a:r>
          </a:p>
          <a:p>
            <a:pPr marL="567264" indent="-283632" lvl="1">
              <a:lnSpc>
                <a:spcPts val="3678"/>
              </a:lnSpc>
              <a:buFont typeface="Arial"/>
              <a:buChar char="•"/>
            </a:pPr>
            <a:r>
              <a:rPr lang="en-US" sz="2627">
                <a:solidFill>
                  <a:srgbClr val="000000"/>
                </a:solidFill>
                <a:latin typeface="Merriweather"/>
              </a:rPr>
              <a:t>If the learning rate is too high, we might OVERSHOOT the minima and keep bouncing, without reaching the minima</a:t>
            </a:r>
          </a:p>
          <a:p>
            <a:pPr marL="567264" indent="-283632" lvl="1">
              <a:lnSpc>
                <a:spcPts val="3678"/>
              </a:lnSpc>
              <a:buFont typeface="Arial"/>
              <a:buChar char="•"/>
            </a:pPr>
            <a:r>
              <a:rPr lang="en-US" sz="2627">
                <a:solidFill>
                  <a:srgbClr val="000000"/>
                </a:solidFill>
                <a:latin typeface="Merriweather"/>
              </a:rPr>
              <a:t>If the learning rate is too small, the training might turn out to be too long</a:t>
            </a:r>
          </a:p>
        </p:txBody>
      </p:sp>
      <p:sp>
        <p:nvSpPr>
          <p:cNvPr name="TextBox 10" id="10"/>
          <p:cNvSpPr txBox="true"/>
          <p:nvPr/>
        </p:nvSpPr>
        <p:spPr>
          <a:xfrm rot="0">
            <a:off x="492144" y="6548356"/>
            <a:ext cx="11517997" cy="3339422"/>
          </a:xfrm>
          <a:prstGeom prst="rect">
            <a:avLst/>
          </a:prstGeom>
        </p:spPr>
        <p:txBody>
          <a:bodyPr anchor="t" rtlCol="false" tIns="0" lIns="0" bIns="0" rIns="0">
            <a:spAutoFit/>
          </a:bodyPr>
          <a:lstStyle/>
          <a:p>
            <a:pPr>
              <a:lnSpc>
                <a:spcPts val="3793"/>
              </a:lnSpc>
              <a:spcBef>
                <a:spcPct val="0"/>
              </a:spcBef>
            </a:pPr>
            <a:r>
              <a:rPr lang="en-US" sz="2709">
                <a:solidFill>
                  <a:srgbClr val="000000"/>
                </a:solidFill>
                <a:latin typeface="Merriweather"/>
              </a:rPr>
              <a:t>a) Learning rate is optimal, model converges to the minimum</a:t>
            </a:r>
          </a:p>
          <a:p>
            <a:pPr>
              <a:lnSpc>
                <a:spcPts val="3793"/>
              </a:lnSpc>
              <a:spcBef>
                <a:spcPct val="0"/>
              </a:spcBef>
            </a:pPr>
            <a:r>
              <a:rPr lang="en-US" sz="2709">
                <a:solidFill>
                  <a:srgbClr val="000000"/>
                </a:solidFill>
                <a:latin typeface="Merriweather"/>
              </a:rPr>
              <a:t>b) Learning rate is too small, it takes more time but converges to the minimum</a:t>
            </a:r>
          </a:p>
          <a:p>
            <a:pPr>
              <a:lnSpc>
                <a:spcPts val="3793"/>
              </a:lnSpc>
              <a:spcBef>
                <a:spcPct val="0"/>
              </a:spcBef>
            </a:pPr>
            <a:r>
              <a:rPr lang="en-US" sz="2709">
                <a:solidFill>
                  <a:srgbClr val="000000"/>
                </a:solidFill>
                <a:latin typeface="Merriweather"/>
              </a:rPr>
              <a:t>c) Learning rate is higher than the optimal value, it overshoots but converges ( 1/C &lt; η &lt;2/C)</a:t>
            </a:r>
          </a:p>
          <a:p>
            <a:pPr>
              <a:lnSpc>
                <a:spcPts val="3793"/>
              </a:lnSpc>
              <a:spcBef>
                <a:spcPct val="0"/>
              </a:spcBef>
            </a:pPr>
            <a:r>
              <a:rPr lang="en-US" sz="2709">
                <a:solidFill>
                  <a:srgbClr val="000000"/>
                </a:solidFill>
                <a:latin typeface="Merriweather"/>
              </a:rPr>
              <a:t>d) Learning rate is very large, it overshoots and diverges, moves away from the minima, performance decreases on learning</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2638" b="0"/>
          <a:stretch>
            <a:fillRect/>
          </a:stretch>
        </p:blipFill>
        <p:spPr>
          <a:xfrm flipH="false" flipV="false" rot="-5400000">
            <a:off x="4605908" y="-3139824"/>
            <a:ext cx="9076184" cy="18288000"/>
          </a:xfrm>
          <a:prstGeom prst="rect">
            <a:avLst/>
          </a:prstGeom>
        </p:spPr>
      </p:pic>
      <p:sp>
        <p:nvSpPr>
          <p:cNvPr name="TextBox 6" id="6"/>
          <p:cNvSpPr txBox="true"/>
          <p:nvPr/>
        </p:nvSpPr>
        <p:spPr>
          <a:xfrm rot="0">
            <a:off x="2298836" y="-67442"/>
            <a:ext cx="13690327"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How to Calculate M &amp; B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5498279" y="-4000500"/>
            <a:ext cx="7291442" cy="18288000"/>
          </a:xfrm>
          <a:prstGeom prst="rect">
            <a:avLst/>
          </a:prstGeom>
        </p:spPr>
      </p:pic>
      <p:sp>
        <p:nvSpPr>
          <p:cNvPr name="TextBox 6" id="6"/>
          <p:cNvSpPr txBox="true"/>
          <p:nvPr/>
        </p:nvSpPr>
        <p:spPr>
          <a:xfrm rot="0">
            <a:off x="2504480" y="-67442"/>
            <a:ext cx="13279041"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Effect of Loss Function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4733542" y="-1336721"/>
            <a:ext cx="8820917" cy="14426524"/>
          </a:xfrm>
          <a:prstGeom prst="rect">
            <a:avLst/>
          </a:prstGeom>
        </p:spPr>
      </p:pic>
      <p:sp>
        <p:nvSpPr>
          <p:cNvPr name="TextBox 6" id="6"/>
          <p:cNvSpPr txBox="true"/>
          <p:nvPr/>
        </p:nvSpPr>
        <p:spPr>
          <a:xfrm rot="0">
            <a:off x="3877717" y="-67442"/>
            <a:ext cx="10532566"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Problems with GD</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11662" t="0" r="0" b="0"/>
          <a:stretch>
            <a:fillRect/>
          </a:stretch>
        </p:blipFill>
        <p:spPr>
          <a:xfrm flipH="false" flipV="false" rot="-5400000">
            <a:off x="4733542" y="-1617160"/>
            <a:ext cx="8820917" cy="14987404"/>
          </a:xfrm>
          <a:prstGeom prst="rect">
            <a:avLst/>
          </a:prstGeom>
        </p:spPr>
      </p:pic>
      <p:sp>
        <p:nvSpPr>
          <p:cNvPr name="TextBox 6" id="6"/>
          <p:cNvSpPr txBox="true"/>
          <p:nvPr/>
        </p:nvSpPr>
        <p:spPr>
          <a:xfrm rot="0">
            <a:off x="4837658" y="-67442"/>
            <a:ext cx="8612684"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Effects of Data </a:t>
            </a:r>
          </a:p>
        </p:txBody>
      </p:sp>
    </p:spTree>
  </p:cSld>
  <p:clrMapOvr>
    <a:masterClrMapping/>
  </p:clrMapOvr>
</p:sld>
</file>

<file path=ppt/slides/slide3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531095" y="-301315"/>
            <a:ext cx="23858190"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Batch Gradient Descent</a:t>
            </a:r>
          </a:p>
        </p:txBody>
      </p:sp>
      <p:sp>
        <p:nvSpPr>
          <p:cNvPr name="TextBox 6" id="6"/>
          <p:cNvSpPr txBox="true"/>
          <p:nvPr/>
        </p:nvSpPr>
        <p:spPr>
          <a:xfrm rot="0">
            <a:off x="654248" y="1781622"/>
            <a:ext cx="16917889" cy="2242470"/>
          </a:xfrm>
          <a:prstGeom prst="rect">
            <a:avLst/>
          </a:prstGeom>
        </p:spPr>
        <p:txBody>
          <a:bodyPr anchor="t" rtlCol="false" tIns="0" lIns="0" bIns="0" rIns="0">
            <a:spAutoFit/>
          </a:bodyPr>
          <a:lstStyle/>
          <a:p>
            <a:pPr>
              <a:lnSpc>
                <a:spcPts val="5965"/>
              </a:lnSpc>
              <a:spcBef>
                <a:spcPct val="0"/>
              </a:spcBef>
            </a:pPr>
            <a:r>
              <a:rPr lang="en-US" sz="4260">
                <a:solidFill>
                  <a:srgbClr val="000000"/>
                </a:solidFill>
                <a:latin typeface="Merriweather"/>
              </a:rPr>
              <a:t>Let’s say there are a total of ‘m’ observations in a data set and we use all these observations to calculate the cost function J, then this is known as Batch Gradient Descent.</a:t>
            </a:r>
          </a:p>
        </p:txBody>
      </p:sp>
      <p:sp>
        <p:nvSpPr>
          <p:cNvPr name="TextBox 7" id="7"/>
          <p:cNvSpPr txBox="true"/>
          <p:nvPr/>
        </p:nvSpPr>
        <p:spPr>
          <a:xfrm rot="0">
            <a:off x="654248" y="4586066"/>
            <a:ext cx="17633752" cy="2140980"/>
          </a:xfrm>
          <a:prstGeom prst="rect">
            <a:avLst/>
          </a:prstGeom>
        </p:spPr>
        <p:txBody>
          <a:bodyPr anchor="t" rtlCol="false" tIns="0" lIns="0" bIns="0" rIns="0">
            <a:spAutoFit/>
          </a:bodyPr>
          <a:lstStyle/>
          <a:p>
            <a:pPr>
              <a:lnSpc>
                <a:spcPts val="5710"/>
              </a:lnSpc>
              <a:spcBef>
                <a:spcPct val="0"/>
              </a:spcBef>
            </a:pPr>
            <a:r>
              <a:rPr lang="en-US" sz="4079">
                <a:solidFill>
                  <a:srgbClr val="000000"/>
                </a:solidFill>
                <a:latin typeface="Merriweather"/>
              </a:rPr>
              <a:t>An epoch is when the entire training set is passed through the model, forward propagation and backward propagation are performed and the parameters are updated.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0">
            <a:off x="2831961" y="6119517"/>
            <a:ext cx="12624079" cy="3805299"/>
          </a:xfrm>
          <a:prstGeom prst="rect">
            <a:avLst/>
          </a:prstGeom>
        </p:spPr>
      </p:pic>
      <p:sp>
        <p:nvSpPr>
          <p:cNvPr name="TextBox 6" id="6"/>
          <p:cNvSpPr txBox="true"/>
          <p:nvPr/>
        </p:nvSpPr>
        <p:spPr>
          <a:xfrm rot="0">
            <a:off x="-678073" y="-152400"/>
            <a:ext cx="20298395" cy="2680788"/>
          </a:xfrm>
          <a:prstGeom prst="rect">
            <a:avLst/>
          </a:prstGeom>
        </p:spPr>
        <p:txBody>
          <a:bodyPr anchor="t" rtlCol="false" tIns="0" lIns="0" bIns="0" rIns="0">
            <a:spAutoFit/>
          </a:bodyPr>
          <a:lstStyle/>
          <a:p>
            <a:pPr algn="ctr">
              <a:lnSpc>
                <a:spcPts val="10719"/>
              </a:lnSpc>
            </a:pPr>
            <a:r>
              <a:rPr lang="en-US" sz="7657">
                <a:solidFill>
                  <a:srgbClr val="FFFFFF"/>
                </a:solidFill>
                <a:latin typeface="Open Sans Extra Bold"/>
              </a:rPr>
              <a:t>Stochastic Gradient Descent(SGD)</a:t>
            </a:r>
          </a:p>
          <a:p>
            <a:pPr algn="ctr">
              <a:lnSpc>
                <a:spcPts val="10719"/>
              </a:lnSpc>
            </a:pPr>
          </a:p>
        </p:txBody>
      </p:sp>
      <p:sp>
        <p:nvSpPr>
          <p:cNvPr name="TextBox 7" id="7"/>
          <p:cNvSpPr txBox="true"/>
          <p:nvPr/>
        </p:nvSpPr>
        <p:spPr>
          <a:xfrm rot="0">
            <a:off x="654248" y="1781622"/>
            <a:ext cx="16917889" cy="2242470"/>
          </a:xfrm>
          <a:prstGeom prst="rect">
            <a:avLst/>
          </a:prstGeom>
        </p:spPr>
        <p:txBody>
          <a:bodyPr anchor="t" rtlCol="false" tIns="0" lIns="0" bIns="0" rIns="0">
            <a:spAutoFit/>
          </a:bodyPr>
          <a:lstStyle/>
          <a:p>
            <a:pPr>
              <a:lnSpc>
                <a:spcPts val="5965"/>
              </a:lnSpc>
              <a:spcBef>
                <a:spcPct val="0"/>
              </a:spcBef>
            </a:pPr>
            <a:r>
              <a:rPr lang="en-US" sz="4260">
                <a:solidFill>
                  <a:srgbClr val="000000"/>
                </a:solidFill>
                <a:latin typeface="Merriweather"/>
              </a:rPr>
              <a:t>If you use a single observation to calculate the cost function it is known as Stochastic Gradient Descent, commonly abbreviated as SGD</a:t>
            </a:r>
          </a:p>
        </p:txBody>
      </p:sp>
      <p:sp>
        <p:nvSpPr>
          <p:cNvPr name="TextBox 8" id="8"/>
          <p:cNvSpPr txBox="true"/>
          <p:nvPr/>
        </p:nvSpPr>
        <p:spPr>
          <a:xfrm rot="0">
            <a:off x="654248" y="4347941"/>
            <a:ext cx="17633752" cy="2140980"/>
          </a:xfrm>
          <a:prstGeom prst="rect">
            <a:avLst/>
          </a:prstGeom>
        </p:spPr>
        <p:txBody>
          <a:bodyPr anchor="t" rtlCol="false" tIns="0" lIns="0" bIns="0" rIns="0">
            <a:spAutoFit/>
          </a:bodyPr>
          <a:lstStyle/>
          <a:p>
            <a:pPr>
              <a:lnSpc>
                <a:spcPts val="5710"/>
              </a:lnSpc>
              <a:spcBef>
                <a:spcPct val="0"/>
              </a:spcBef>
            </a:pPr>
            <a:r>
              <a:rPr lang="en-US" sz="4079">
                <a:solidFill>
                  <a:srgbClr val="000000"/>
                </a:solidFill>
                <a:latin typeface="Merriweather"/>
              </a:rPr>
              <a:t> If we use the SGD, will take the first observation, then pass it through the neural network, calculate the error and then update the parameters.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0">
            <a:off x="2828084" y="3226423"/>
            <a:ext cx="12631832" cy="3834155"/>
          </a:xfrm>
          <a:prstGeom prst="rect">
            <a:avLst/>
          </a:prstGeom>
        </p:spPr>
      </p:pic>
      <p:sp>
        <p:nvSpPr>
          <p:cNvPr name="TextBox 6" id="6"/>
          <p:cNvSpPr txBox="true"/>
          <p:nvPr/>
        </p:nvSpPr>
        <p:spPr>
          <a:xfrm rot="0">
            <a:off x="-678073" y="-152400"/>
            <a:ext cx="20298395" cy="2680788"/>
          </a:xfrm>
          <a:prstGeom prst="rect">
            <a:avLst/>
          </a:prstGeom>
        </p:spPr>
        <p:txBody>
          <a:bodyPr anchor="t" rtlCol="false" tIns="0" lIns="0" bIns="0" rIns="0">
            <a:spAutoFit/>
          </a:bodyPr>
          <a:lstStyle/>
          <a:p>
            <a:pPr algn="ctr">
              <a:lnSpc>
                <a:spcPts val="10719"/>
              </a:lnSpc>
            </a:pPr>
            <a:r>
              <a:rPr lang="en-US" sz="7657">
                <a:solidFill>
                  <a:srgbClr val="FFFFFF"/>
                </a:solidFill>
                <a:latin typeface="Open Sans Extra Bold"/>
              </a:rPr>
              <a:t>Mini-batch Gradient Descent</a:t>
            </a:r>
          </a:p>
          <a:p>
            <a:pPr algn="ctr">
              <a:lnSpc>
                <a:spcPts val="10719"/>
              </a:lnSpc>
            </a:pPr>
          </a:p>
        </p:txBody>
      </p:sp>
      <p:sp>
        <p:nvSpPr>
          <p:cNvPr name="TextBox 7" id="7"/>
          <p:cNvSpPr txBox="true"/>
          <p:nvPr/>
        </p:nvSpPr>
        <p:spPr>
          <a:xfrm rot="0">
            <a:off x="654248" y="1781622"/>
            <a:ext cx="16917889" cy="1487480"/>
          </a:xfrm>
          <a:prstGeom prst="rect">
            <a:avLst/>
          </a:prstGeom>
        </p:spPr>
        <p:txBody>
          <a:bodyPr anchor="t" rtlCol="false" tIns="0" lIns="0" bIns="0" rIns="0">
            <a:spAutoFit/>
          </a:bodyPr>
          <a:lstStyle/>
          <a:p>
            <a:pPr>
              <a:lnSpc>
                <a:spcPts val="5965"/>
              </a:lnSpc>
              <a:spcBef>
                <a:spcPct val="0"/>
              </a:spcBef>
            </a:pPr>
            <a:r>
              <a:rPr lang="en-US" sz="4260">
                <a:solidFill>
                  <a:srgbClr val="000000"/>
                </a:solidFill>
                <a:latin typeface="Merriweather"/>
              </a:rPr>
              <a:t>It takes a subset of the entire dataset to calculate the cost function.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0">
            <a:off x="474591" y="1762417"/>
            <a:ext cx="17338818" cy="2868648"/>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028700" y="4926339"/>
            <a:ext cx="10953764" cy="3107849"/>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474591" y="8260470"/>
            <a:ext cx="12698350" cy="2026530"/>
          </a:xfrm>
          <a:prstGeom prst="rect">
            <a:avLst/>
          </a:prstGeom>
        </p:spPr>
      </p:pic>
      <p:sp>
        <p:nvSpPr>
          <p:cNvPr name="TextBox 8" id="8"/>
          <p:cNvSpPr txBox="true"/>
          <p:nvPr/>
        </p:nvSpPr>
        <p:spPr>
          <a:xfrm rot="0">
            <a:off x="-678073" y="-152400"/>
            <a:ext cx="20298395" cy="1319348"/>
          </a:xfrm>
          <a:prstGeom prst="rect">
            <a:avLst/>
          </a:prstGeom>
        </p:spPr>
        <p:txBody>
          <a:bodyPr anchor="t" rtlCol="false" tIns="0" lIns="0" bIns="0" rIns="0">
            <a:spAutoFit/>
          </a:bodyPr>
          <a:lstStyle/>
          <a:p>
            <a:pPr algn="ctr">
              <a:lnSpc>
                <a:spcPts val="10719"/>
              </a:lnSpc>
            </a:pPr>
            <a:r>
              <a:rPr lang="en-US" sz="7657">
                <a:solidFill>
                  <a:srgbClr val="FFFFFF"/>
                </a:solidFill>
                <a:latin typeface="Open Sans Extra Bold"/>
              </a:rPr>
              <a:t>Comparison between Three</a:t>
            </a:r>
          </a:p>
        </p:txBody>
      </p:sp>
      <p:sp>
        <p:nvSpPr>
          <p:cNvPr name="TextBox 9" id="9"/>
          <p:cNvSpPr txBox="true"/>
          <p:nvPr/>
        </p:nvSpPr>
        <p:spPr>
          <a:xfrm rot="0">
            <a:off x="12366275" y="5596265"/>
            <a:ext cx="5921725" cy="1701323"/>
          </a:xfrm>
          <a:prstGeom prst="rect">
            <a:avLst/>
          </a:prstGeom>
        </p:spPr>
        <p:txBody>
          <a:bodyPr anchor="t" rtlCol="false" tIns="0" lIns="0" bIns="0" rIns="0">
            <a:spAutoFit/>
          </a:bodyPr>
          <a:lstStyle/>
          <a:p>
            <a:pPr algn="ctr">
              <a:lnSpc>
                <a:spcPts val="4521"/>
              </a:lnSpc>
              <a:spcBef>
                <a:spcPct val="0"/>
              </a:spcBef>
            </a:pPr>
            <a:r>
              <a:rPr lang="en-US" sz="3229">
                <a:solidFill>
                  <a:srgbClr val="000000"/>
                </a:solidFill>
                <a:latin typeface="Merriweather"/>
              </a:rPr>
              <a:t>Due to randomness ...selection... may be next one will not better than previous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5710931" y="-4069"/>
            <a:ext cx="8820917" cy="11761222"/>
          </a:xfrm>
          <a:prstGeom prst="rect">
            <a:avLst/>
          </a:prstGeom>
        </p:spPr>
      </p:pic>
      <p:sp>
        <p:nvSpPr>
          <p:cNvPr name="TextBox 6" id="6"/>
          <p:cNvSpPr txBox="true"/>
          <p:nvPr/>
        </p:nvSpPr>
        <p:spPr>
          <a:xfrm rot="0">
            <a:off x="-678073" y="-152400"/>
            <a:ext cx="20298395" cy="1319348"/>
          </a:xfrm>
          <a:prstGeom prst="rect">
            <a:avLst/>
          </a:prstGeom>
        </p:spPr>
        <p:txBody>
          <a:bodyPr anchor="t" rtlCol="false" tIns="0" lIns="0" bIns="0" rIns="0">
            <a:spAutoFit/>
          </a:bodyPr>
          <a:lstStyle/>
          <a:p>
            <a:pPr algn="ctr">
              <a:lnSpc>
                <a:spcPts val="10719"/>
              </a:lnSpc>
            </a:pPr>
            <a:r>
              <a:rPr lang="en-US" sz="7657">
                <a:solidFill>
                  <a:srgbClr val="FFFFFF"/>
                </a:solidFill>
                <a:latin typeface="Open Sans Extra Bold"/>
              </a:rPr>
              <a:t>Batch GD (Calculation)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0383" y="-1098550"/>
            <a:ext cx="22728767" cy="2705100"/>
            <a:chOff x="0" y="0"/>
            <a:chExt cx="5986177" cy="712454"/>
          </a:xfrm>
        </p:grpSpPr>
        <p:sp>
          <p:nvSpPr>
            <p:cNvPr name="Freeform 3" id="3"/>
            <p:cNvSpPr/>
            <p:nvPr/>
          </p:nvSpPr>
          <p:spPr>
            <a:xfrm>
              <a:off x="0" y="0"/>
              <a:ext cx="5986177" cy="712454"/>
            </a:xfrm>
            <a:custGeom>
              <a:avLst/>
              <a:gdLst/>
              <a:ahLst/>
              <a:cxnLst/>
              <a:rect r="r" b="b" t="t" l="l"/>
              <a:pathLst>
                <a:path h="712454" w="5986177">
                  <a:moveTo>
                    <a:pt x="0" y="0"/>
                  </a:moveTo>
                  <a:lnTo>
                    <a:pt x="5986177" y="0"/>
                  </a:lnTo>
                  <a:lnTo>
                    <a:pt x="5986177" y="712454"/>
                  </a:lnTo>
                  <a:lnTo>
                    <a:pt x="0" y="712454"/>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4854575" y="-1008162"/>
            <a:ext cx="8578850" cy="13808275"/>
          </a:xfrm>
          <a:prstGeom prst="rect">
            <a:avLst/>
          </a:prstGeom>
        </p:spPr>
      </p:pic>
      <p:sp>
        <p:nvSpPr>
          <p:cNvPr name="TextBox 6" id="6"/>
          <p:cNvSpPr txBox="true"/>
          <p:nvPr/>
        </p:nvSpPr>
        <p:spPr>
          <a:xfrm rot="0">
            <a:off x="1428750" y="-190500"/>
            <a:ext cx="15430500" cy="1708150"/>
          </a:xfrm>
          <a:prstGeom prst="rect">
            <a:avLst/>
          </a:prstGeom>
        </p:spPr>
        <p:txBody>
          <a:bodyPr anchor="t" rtlCol="false" tIns="0" lIns="0" bIns="0" rIns="0">
            <a:spAutoFit/>
          </a:bodyPr>
          <a:lstStyle/>
          <a:p>
            <a:pPr algn="ctr">
              <a:lnSpc>
                <a:spcPts val="14000"/>
              </a:lnSpc>
              <a:spcBef>
                <a:spcPct val="0"/>
              </a:spcBef>
            </a:pPr>
            <a:r>
              <a:rPr lang="en-US" sz="10000">
                <a:solidFill>
                  <a:srgbClr val="FFFFFF"/>
                </a:solidFill>
                <a:latin typeface="Merriweather"/>
              </a:rPr>
              <a:t>Linear Regression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5511905" y="-3517795"/>
            <a:ext cx="7462737" cy="18089452"/>
          </a:xfrm>
          <a:prstGeom prst="rect">
            <a:avLst/>
          </a:prstGeom>
        </p:spPr>
      </p:pic>
      <p:sp>
        <p:nvSpPr>
          <p:cNvPr name="TextBox 6" id="6"/>
          <p:cNvSpPr txBox="true"/>
          <p:nvPr/>
        </p:nvSpPr>
        <p:spPr>
          <a:xfrm rot="0">
            <a:off x="-678073" y="-152400"/>
            <a:ext cx="20298395" cy="1319348"/>
          </a:xfrm>
          <a:prstGeom prst="rect">
            <a:avLst/>
          </a:prstGeom>
        </p:spPr>
        <p:txBody>
          <a:bodyPr anchor="t" rtlCol="false" tIns="0" lIns="0" bIns="0" rIns="0">
            <a:spAutoFit/>
          </a:bodyPr>
          <a:lstStyle/>
          <a:p>
            <a:pPr algn="ctr">
              <a:lnSpc>
                <a:spcPts val="10719"/>
              </a:lnSpc>
            </a:pPr>
            <a:r>
              <a:rPr lang="en-US" sz="7657">
                <a:solidFill>
                  <a:srgbClr val="FFFFFF"/>
                </a:solidFill>
                <a:latin typeface="Open Sans Extra Bold"/>
              </a:rPr>
              <a:t>Problems in Batch GD </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5139635" y="-2146795"/>
            <a:ext cx="8662979" cy="15888736"/>
          </a:xfrm>
          <a:prstGeom prst="rect">
            <a:avLst/>
          </a:prstGeom>
        </p:spPr>
      </p:pic>
      <p:sp>
        <p:nvSpPr>
          <p:cNvPr name="TextBox 6" id="6"/>
          <p:cNvSpPr txBox="true"/>
          <p:nvPr/>
        </p:nvSpPr>
        <p:spPr>
          <a:xfrm rot="0">
            <a:off x="-678073" y="-152400"/>
            <a:ext cx="20298395" cy="1319348"/>
          </a:xfrm>
          <a:prstGeom prst="rect">
            <a:avLst/>
          </a:prstGeom>
        </p:spPr>
        <p:txBody>
          <a:bodyPr anchor="t" rtlCol="false" tIns="0" lIns="0" bIns="0" rIns="0">
            <a:spAutoFit/>
          </a:bodyPr>
          <a:lstStyle/>
          <a:p>
            <a:pPr algn="ctr">
              <a:lnSpc>
                <a:spcPts val="10719"/>
              </a:lnSpc>
            </a:pPr>
            <a:r>
              <a:rPr lang="en-US" sz="7657">
                <a:solidFill>
                  <a:srgbClr val="FFFFFF"/>
                </a:solidFill>
                <a:latin typeface="Open Sans Extra Bold"/>
              </a:rPr>
              <a:t>Problems in Batch GD </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5060666" y="102574"/>
            <a:ext cx="8820917" cy="11547936"/>
          </a:xfrm>
          <a:prstGeom prst="rect">
            <a:avLst/>
          </a:prstGeom>
        </p:spPr>
      </p:pic>
      <p:sp>
        <p:nvSpPr>
          <p:cNvPr name="TextBox 6" id="6"/>
          <p:cNvSpPr txBox="true"/>
          <p:nvPr/>
        </p:nvSpPr>
        <p:spPr>
          <a:xfrm rot="0">
            <a:off x="-678073" y="-152400"/>
            <a:ext cx="20298395" cy="1319348"/>
          </a:xfrm>
          <a:prstGeom prst="rect">
            <a:avLst/>
          </a:prstGeom>
        </p:spPr>
        <p:txBody>
          <a:bodyPr anchor="t" rtlCol="false" tIns="0" lIns="0" bIns="0" rIns="0">
            <a:spAutoFit/>
          </a:bodyPr>
          <a:lstStyle/>
          <a:p>
            <a:pPr algn="ctr">
              <a:lnSpc>
                <a:spcPts val="10719"/>
              </a:lnSpc>
            </a:pPr>
            <a:r>
              <a:rPr lang="en-US" sz="7657">
                <a:solidFill>
                  <a:srgbClr val="FFFFFF"/>
                </a:solidFill>
                <a:latin typeface="Open Sans Extra Bold"/>
              </a:rPr>
              <a:t>SGD</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5148978" y="-313914"/>
            <a:ext cx="8820917" cy="12380911"/>
          </a:xfrm>
          <a:prstGeom prst="rect">
            <a:avLst/>
          </a:prstGeom>
        </p:spPr>
      </p:pic>
      <p:sp>
        <p:nvSpPr>
          <p:cNvPr name="TextBox 6" id="6"/>
          <p:cNvSpPr txBox="true"/>
          <p:nvPr/>
        </p:nvSpPr>
        <p:spPr>
          <a:xfrm rot="0">
            <a:off x="-678073" y="-152400"/>
            <a:ext cx="20298395" cy="1319348"/>
          </a:xfrm>
          <a:prstGeom prst="rect">
            <a:avLst/>
          </a:prstGeom>
        </p:spPr>
        <p:txBody>
          <a:bodyPr anchor="t" rtlCol="false" tIns="0" lIns="0" bIns="0" rIns="0">
            <a:spAutoFit/>
          </a:bodyPr>
          <a:lstStyle/>
          <a:p>
            <a:pPr algn="ctr">
              <a:lnSpc>
                <a:spcPts val="10719"/>
              </a:lnSpc>
            </a:pPr>
            <a:r>
              <a:rPr lang="en-US" sz="7657">
                <a:solidFill>
                  <a:srgbClr val="FFFFFF"/>
                </a:solidFill>
                <a:latin typeface="Open Sans Extra Bold"/>
              </a:rPr>
              <a:t>When to use SGD</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4677495" y="-2651575"/>
            <a:ext cx="8820917" cy="17056234"/>
          </a:xfrm>
          <a:prstGeom prst="rect">
            <a:avLst/>
          </a:prstGeom>
        </p:spPr>
      </p:pic>
      <p:sp>
        <p:nvSpPr>
          <p:cNvPr name="TextBox 6" id="6"/>
          <p:cNvSpPr txBox="true"/>
          <p:nvPr/>
        </p:nvSpPr>
        <p:spPr>
          <a:xfrm rot="0">
            <a:off x="1028700" y="-48728"/>
            <a:ext cx="16587371" cy="1077428"/>
          </a:xfrm>
          <a:prstGeom prst="rect">
            <a:avLst/>
          </a:prstGeom>
        </p:spPr>
        <p:txBody>
          <a:bodyPr anchor="t" rtlCol="false" tIns="0" lIns="0" bIns="0" rIns="0">
            <a:spAutoFit/>
          </a:bodyPr>
          <a:lstStyle/>
          <a:p>
            <a:pPr algn="ctr">
              <a:lnSpc>
                <a:spcPts val="8760"/>
              </a:lnSpc>
            </a:pPr>
            <a:r>
              <a:rPr lang="en-US" sz="6257">
                <a:solidFill>
                  <a:srgbClr val="FFFFFF"/>
                </a:solidFill>
                <a:latin typeface="Open Sans Extra Bold"/>
              </a:rPr>
              <a:t>Mini-Batch GD  &amp; Polynomial Regression</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0">
            <a:off x="8756624" y="7904868"/>
            <a:ext cx="9222857" cy="2382132"/>
          </a:xfrm>
          <a:prstGeom prst="rect">
            <a:avLst/>
          </a:prstGeom>
        </p:spPr>
      </p:pic>
      <p:sp>
        <p:nvSpPr>
          <p:cNvPr name="TextBox 6" id="6"/>
          <p:cNvSpPr txBox="true"/>
          <p:nvPr/>
        </p:nvSpPr>
        <p:spPr>
          <a:xfrm rot="0">
            <a:off x="1028700" y="-48728"/>
            <a:ext cx="16587371" cy="1077428"/>
          </a:xfrm>
          <a:prstGeom prst="rect">
            <a:avLst/>
          </a:prstGeom>
        </p:spPr>
        <p:txBody>
          <a:bodyPr anchor="t" rtlCol="false" tIns="0" lIns="0" bIns="0" rIns="0">
            <a:spAutoFit/>
          </a:bodyPr>
          <a:lstStyle/>
          <a:p>
            <a:pPr algn="ctr">
              <a:lnSpc>
                <a:spcPts val="8760"/>
              </a:lnSpc>
            </a:pPr>
            <a:r>
              <a:rPr lang="en-US" sz="6257">
                <a:solidFill>
                  <a:srgbClr val="FFFFFF"/>
                </a:solidFill>
                <a:latin typeface="Open Sans Extra Bold"/>
              </a:rPr>
              <a:t>Assumptions of LR</a:t>
            </a:r>
          </a:p>
        </p:txBody>
      </p:sp>
      <p:sp>
        <p:nvSpPr>
          <p:cNvPr name="TextBox 7" id="7"/>
          <p:cNvSpPr txBox="true"/>
          <p:nvPr/>
        </p:nvSpPr>
        <p:spPr>
          <a:xfrm rot="0">
            <a:off x="344760" y="1961383"/>
            <a:ext cx="13779996" cy="3499247"/>
          </a:xfrm>
          <a:prstGeom prst="rect">
            <a:avLst/>
          </a:prstGeom>
        </p:spPr>
        <p:txBody>
          <a:bodyPr anchor="t" rtlCol="false" tIns="0" lIns="0" bIns="0" rIns="0">
            <a:spAutoFit/>
          </a:bodyPr>
          <a:lstStyle/>
          <a:p>
            <a:pPr marL="860222" indent="-430111" lvl="1">
              <a:lnSpc>
                <a:spcPts val="5578"/>
              </a:lnSpc>
              <a:buFont typeface="Arial"/>
              <a:buChar char="•"/>
            </a:pPr>
            <a:r>
              <a:rPr lang="en-US" sz="3984">
                <a:solidFill>
                  <a:srgbClr val="000000"/>
                </a:solidFill>
                <a:latin typeface="Merriweather"/>
              </a:rPr>
              <a:t>Linear Relationship between the features and target</a:t>
            </a:r>
          </a:p>
          <a:p>
            <a:pPr marL="860222" indent="-430111" lvl="1">
              <a:lnSpc>
                <a:spcPts val="5578"/>
              </a:lnSpc>
              <a:buFont typeface="Arial"/>
              <a:buChar char="•"/>
            </a:pPr>
            <a:r>
              <a:rPr lang="en-US" sz="3984">
                <a:solidFill>
                  <a:srgbClr val="000000"/>
                </a:solidFill>
                <a:latin typeface="Merriweather"/>
              </a:rPr>
              <a:t>Little or no Multicollinearity between the features:</a:t>
            </a:r>
          </a:p>
          <a:p>
            <a:pPr marL="860222" indent="-430111" lvl="1">
              <a:lnSpc>
                <a:spcPts val="5578"/>
              </a:lnSpc>
              <a:buFont typeface="Arial"/>
              <a:buChar char="•"/>
            </a:pPr>
            <a:r>
              <a:rPr lang="en-US" sz="3984">
                <a:solidFill>
                  <a:srgbClr val="000000"/>
                </a:solidFill>
                <a:latin typeface="Merriweather"/>
              </a:rPr>
              <a:t>Homoscedasticity Assumption:</a:t>
            </a:r>
          </a:p>
          <a:p>
            <a:pPr marL="860222" indent="-430111" lvl="1">
              <a:lnSpc>
                <a:spcPts val="5578"/>
              </a:lnSpc>
              <a:buFont typeface="Arial"/>
              <a:buChar char="•"/>
            </a:pPr>
            <a:r>
              <a:rPr lang="en-US" sz="3984">
                <a:solidFill>
                  <a:srgbClr val="000000"/>
                </a:solidFill>
                <a:latin typeface="Merriweather"/>
              </a:rPr>
              <a:t>Normal distribution of error terms</a:t>
            </a:r>
          </a:p>
          <a:p>
            <a:pPr marL="860222" indent="-430111" lvl="1">
              <a:lnSpc>
                <a:spcPts val="5578"/>
              </a:lnSpc>
              <a:buFont typeface="Arial"/>
              <a:buChar char="•"/>
            </a:pPr>
            <a:r>
              <a:rPr lang="en-US" sz="3984">
                <a:solidFill>
                  <a:srgbClr val="000000"/>
                </a:solidFill>
                <a:latin typeface="Merriweather"/>
              </a:rPr>
              <a:t>Little or No autocorrelation in the residuals:</a:t>
            </a:r>
          </a:p>
        </p:txBody>
      </p:sp>
      <p:sp>
        <p:nvSpPr>
          <p:cNvPr name="TextBox 8" id="8"/>
          <p:cNvSpPr txBox="true"/>
          <p:nvPr/>
        </p:nvSpPr>
        <p:spPr>
          <a:xfrm rot="0">
            <a:off x="344760" y="5936901"/>
            <a:ext cx="17598481" cy="4350099"/>
          </a:xfrm>
          <a:prstGeom prst="rect">
            <a:avLst/>
          </a:prstGeom>
        </p:spPr>
        <p:txBody>
          <a:bodyPr anchor="t" rtlCol="false" tIns="0" lIns="0" bIns="0" rIns="0">
            <a:spAutoFit/>
          </a:bodyPr>
          <a:lstStyle/>
          <a:p>
            <a:pPr>
              <a:lnSpc>
                <a:spcPts val="4324"/>
              </a:lnSpc>
              <a:spcBef>
                <a:spcPct val="0"/>
              </a:spcBef>
            </a:pPr>
            <a:r>
              <a:rPr lang="en-US" sz="3089">
                <a:solidFill>
                  <a:srgbClr val="000000"/>
                </a:solidFill>
                <a:latin typeface="Merriweather"/>
              </a:rPr>
              <a:t>Homoscedasticity describes a situation in which the error term (that is, the “noise” or random disturbance in the relationship between the features and the target) is the same across all values of the independent variables.</a:t>
            </a:r>
          </a:p>
          <a:p>
            <a:pPr>
              <a:lnSpc>
                <a:spcPts val="4324"/>
              </a:lnSpc>
              <a:spcBef>
                <a:spcPct val="0"/>
              </a:spcBef>
            </a:pPr>
            <a:r>
              <a:rPr lang="en-US" sz="3089">
                <a:solidFill>
                  <a:srgbClr val="000000"/>
                </a:solidFill>
                <a:latin typeface="Merriweather"/>
              </a:rPr>
              <a:t>A scatter plot of residual values vs predicted </a:t>
            </a:r>
          </a:p>
          <a:p>
            <a:pPr>
              <a:lnSpc>
                <a:spcPts val="4324"/>
              </a:lnSpc>
              <a:spcBef>
                <a:spcPct val="0"/>
              </a:spcBef>
            </a:pPr>
            <a:r>
              <a:rPr lang="en-US" sz="3089">
                <a:solidFill>
                  <a:srgbClr val="000000"/>
                </a:solidFill>
                <a:latin typeface="Merriweather"/>
              </a:rPr>
              <a:t>values is a goodway to check for </a:t>
            </a:r>
          </a:p>
          <a:p>
            <a:pPr>
              <a:lnSpc>
                <a:spcPts val="4324"/>
              </a:lnSpc>
              <a:spcBef>
                <a:spcPct val="0"/>
              </a:spcBef>
            </a:pPr>
            <a:r>
              <a:rPr lang="en-US" sz="3089">
                <a:solidFill>
                  <a:srgbClr val="000000"/>
                </a:solidFill>
                <a:latin typeface="Merriweather"/>
              </a:rPr>
              <a:t>homoscedasticity.There should be no clear</a:t>
            </a:r>
          </a:p>
          <a:p>
            <a:pPr>
              <a:lnSpc>
                <a:spcPts val="4324"/>
              </a:lnSpc>
              <a:spcBef>
                <a:spcPct val="0"/>
              </a:spcBef>
            </a:pPr>
            <a:r>
              <a:rPr lang="en-US" sz="3089">
                <a:solidFill>
                  <a:srgbClr val="000000"/>
                </a:solidFill>
                <a:latin typeface="Merriweather"/>
              </a:rPr>
              <a:t> pattern in the distribution and if there is </a:t>
            </a:r>
          </a:p>
          <a:p>
            <a:pPr>
              <a:lnSpc>
                <a:spcPts val="4324"/>
              </a:lnSpc>
              <a:spcBef>
                <a:spcPct val="0"/>
              </a:spcBef>
            </a:pPr>
            <a:r>
              <a:rPr lang="en-US" sz="3089">
                <a:solidFill>
                  <a:srgbClr val="000000"/>
                </a:solidFill>
                <a:latin typeface="Merriweather"/>
              </a:rPr>
              <a:t>a specific pattern, the data is heteroscedastic.</a:t>
            </a:r>
          </a:p>
        </p:txBody>
      </p:sp>
    </p:spTree>
  </p:cSld>
  <p:clrMapOvr>
    <a:masterClrMapping/>
  </p:clrMapOvr>
</p:sld>
</file>

<file path=ppt/slides/slide4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48728"/>
            <a:ext cx="16587371" cy="1077428"/>
          </a:xfrm>
          <a:prstGeom prst="rect">
            <a:avLst/>
          </a:prstGeom>
        </p:spPr>
        <p:txBody>
          <a:bodyPr anchor="t" rtlCol="false" tIns="0" lIns="0" bIns="0" rIns="0">
            <a:spAutoFit/>
          </a:bodyPr>
          <a:lstStyle/>
          <a:p>
            <a:pPr algn="ctr">
              <a:lnSpc>
                <a:spcPts val="8760"/>
              </a:lnSpc>
            </a:pPr>
            <a:r>
              <a:rPr lang="en-US" sz="6257">
                <a:solidFill>
                  <a:srgbClr val="FFFFFF"/>
                </a:solidFill>
                <a:latin typeface="Open Sans Extra Bold"/>
              </a:rPr>
              <a:t>Assumptions of LR</a:t>
            </a:r>
          </a:p>
        </p:txBody>
      </p:sp>
      <p:sp>
        <p:nvSpPr>
          <p:cNvPr name="TextBox 6" id="6"/>
          <p:cNvSpPr txBox="true"/>
          <p:nvPr/>
        </p:nvSpPr>
        <p:spPr>
          <a:xfrm rot="0">
            <a:off x="567634" y="1765877"/>
            <a:ext cx="17048437" cy="3377623"/>
          </a:xfrm>
          <a:prstGeom prst="rect">
            <a:avLst/>
          </a:prstGeom>
        </p:spPr>
        <p:txBody>
          <a:bodyPr anchor="t" rtlCol="false" tIns="0" lIns="0" bIns="0" rIns="0">
            <a:spAutoFit/>
          </a:bodyPr>
          <a:lstStyle/>
          <a:p>
            <a:pPr>
              <a:lnSpc>
                <a:spcPts val="3881"/>
              </a:lnSpc>
            </a:pPr>
            <a:r>
              <a:rPr lang="en-US" sz="2772">
                <a:solidFill>
                  <a:srgbClr val="000000"/>
                </a:solidFill>
                <a:latin typeface="Merriweather Bold"/>
              </a:rPr>
              <a:t>normal distribution</a:t>
            </a:r>
            <a:r>
              <a:rPr lang="en-US" sz="2772">
                <a:solidFill>
                  <a:srgbClr val="000000"/>
                </a:solidFill>
                <a:latin typeface="Merriweather"/>
              </a:rPr>
              <a:t>.However, a less widely known fact is that, as sample sizes increase, the normality assumption for the residuals is not needed. More precisely, if we consider repeated sampling from our population, for large sample sizes, the distribution (across repeated samples) of the ordinary least squares estimates of the regression coefficients follow a normal distribution. As a consequence, for moderate to large sample sizes, non-normality of residuals should not adversely affect the usual inferential procedures. This result is a consequence of an extremely important result in statistics, known as the central limit theorem.</a:t>
            </a:r>
          </a:p>
        </p:txBody>
      </p:sp>
      <p:sp>
        <p:nvSpPr>
          <p:cNvPr name="TextBox 7" id="7"/>
          <p:cNvSpPr txBox="true"/>
          <p:nvPr/>
        </p:nvSpPr>
        <p:spPr>
          <a:xfrm rot="0">
            <a:off x="419100" y="6091481"/>
            <a:ext cx="17868900" cy="15811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Merriweather Bold"/>
              </a:rPr>
              <a:t>Autocorrelation</a:t>
            </a:r>
            <a:r>
              <a:rPr lang="en-US" sz="3000">
                <a:solidFill>
                  <a:srgbClr val="000000"/>
                </a:solidFill>
                <a:latin typeface="Merriweather"/>
              </a:rPr>
              <a:t> occurs when the residual errors are dependent on each other.The presence of correlation in error terms drastically reduces model’s accuracy.This usually occurs in time series models where the next instant is dependent on previous instant</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400000">
            <a:off x="3550182" y="-2270057"/>
            <a:ext cx="11144564" cy="14859418"/>
          </a:xfrm>
          <a:prstGeom prst="rect">
            <a:avLst/>
          </a:prstGeom>
        </p:spPr>
      </p:pic>
    </p:spTree>
  </p:cSld>
  <p:clrMapOvr>
    <a:masterClrMapping/>
  </p:clrMapOvr>
</p:sld>
</file>

<file path=ppt/slides/slide4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1744864"/>
            <a:ext cx="19868685" cy="3210947"/>
            <a:chOff x="0" y="0"/>
            <a:chExt cx="5232905" cy="845682"/>
          </a:xfrm>
        </p:grpSpPr>
        <p:sp>
          <p:nvSpPr>
            <p:cNvPr name="Freeform 3" id="3"/>
            <p:cNvSpPr/>
            <p:nvPr/>
          </p:nvSpPr>
          <p:spPr>
            <a:xfrm>
              <a:off x="0" y="0"/>
              <a:ext cx="5232905" cy="845682"/>
            </a:xfrm>
            <a:custGeom>
              <a:avLst/>
              <a:gdLst/>
              <a:ahLst/>
              <a:cxnLst/>
              <a:rect r="r" b="b" t="t" l="l"/>
              <a:pathLst>
                <a:path h="845682" w="5232905">
                  <a:moveTo>
                    <a:pt x="0" y="0"/>
                  </a:moveTo>
                  <a:lnTo>
                    <a:pt x="5232905" y="0"/>
                  </a:lnTo>
                  <a:lnTo>
                    <a:pt x="5232905" y="845682"/>
                  </a:lnTo>
                  <a:lnTo>
                    <a:pt x="0" y="845682"/>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48728"/>
            <a:ext cx="16587371" cy="1077428"/>
          </a:xfrm>
          <a:prstGeom prst="rect">
            <a:avLst/>
          </a:prstGeom>
        </p:spPr>
        <p:txBody>
          <a:bodyPr anchor="t" rtlCol="false" tIns="0" lIns="0" bIns="0" rIns="0">
            <a:spAutoFit/>
          </a:bodyPr>
          <a:lstStyle/>
          <a:p>
            <a:pPr algn="ctr">
              <a:lnSpc>
                <a:spcPts val="8760"/>
              </a:lnSpc>
            </a:pPr>
            <a:r>
              <a:rPr lang="en-US" sz="6257">
                <a:solidFill>
                  <a:srgbClr val="FFFFFF"/>
                </a:solidFill>
                <a:latin typeface="Open Sans Extra Bold"/>
              </a:rPr>
              <a:t>Assumptions of LR</a:t>
            </a:r>
          </a:p>
        </p:txBody>
      </p:sp>
      <p:sp>
        <p:nvSpPr>
          <p:cNvPr name="TextBox 6" id="6"/>
          <p:cNvSpPr txBox="true"/>
          <p:nvPr/>
        </p:nvSpPr>
        <p:spPr>
          <a:xfrm rot="0">
            <a:off x="567634" y="1765877"/>
            <a:ext cx="17048437" cy="3377623"/>
          </a:xfrm>
          <a:prstGeom prst="rect">
            <a:avLst/>
          </a:prstGeom>
        </p:spPr>
        <p:txBody>
          <a:bodyPr anchor="t" rtlCol="false" tIns="0" lIns="0" bIns="0" rIns="0">
            <a:spAutoFit/>
          </a:bodyPr>
          <a:lstStyle/>
          <a:p>
            <a:pPr>
              <a:lnSpc>
                <a:spcPts val="3881"/>
              </a:lnSpc>
            </a:pPr>
            <a:r>
              <a:rPr lang="en-US" sz="2772">
                <a:solidFill>
                  <a:srgbClr val="000000"/>
                </a:solidFill>
                <a:latin typeface="Merriweather Bold"/>
              </a:rPr>
              <a:t>normal distribution</a:t>
            </a:r>
            <a:r>
              <a:rPr lang="en-US" sz="2772">
                <a:solidFill>
                  <a:srgbClr val="000000"/>
                </a:solidFill>
                <a:latin typeface="Merriweather"/>
              </a:rPr>
              <a:t>.However, a less widely known fact is that, as sample sizes increase, the normality assumption for the residuals is not needed. More precisely, if we consider repeated sampling from our population, for large sample sizes, the distribution (across repeated samples) of the ordinary least squares estimates of the regression coefficients follow a normal distribution. As a consequence, for moderate to large sample sizes, non-normality of residuals should not adversely affect the usual inferential procedures. This result is a consequence of an extremely important result in statistics, known as the central limit theorem.</a:t>
            </a:r>
          </a:p>
        </p:txBody>
      </p:sp>
      <p:sp>
        <p:nvSpPr>
          <p:cNvPr name="TextBox 7" id="7"/>
          <p:cNvSpPr txBox="true"/>
          <p:nvPr/>
        </p:nvSpPr>
        <p:spPr>
          <a:xfrm rot="0">
            <a:off x="419100" y="6091481"/>
            <a:ext cx="17868900" cy="15811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Merriweather Bold"/>
              </a:rPr>
              <a:t>Autocorrelation</a:t>
            </a:r>
            <a:r>
              <a:rPr lang="en-US" sz="3000">
                <a:solidFill>
                  <a:srgbClr val="000000"/>
                </a:solidFill>
                <a:latin typeface="Merriweather"/>
              </a:rPr>
              <a:t> occurs when the residual errors are dependent on each other.The presence of correlation in error terms drastically reduces model’s accuracy.This usually occurs in time series models where the next instant is dependent on previous instant</a:t>
            </a:r>
          </a:p>
        </p:txBody>
      </p:sp>
    </p:spTree>
  </p:cSld>
  <p:clrMapOvr>
    <a:masterClrMapping/>
  </p:clrMapOvr>
</p:sld>
</file>

<file path=ppt/slides/slide4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0383" y="-1098550"/>
            <a:ext cx="22728767" cy="2705100"/>
            <a:chOff x="0" y="0"/>
            <a:chExt cx="5986177" cy="712454"/>
          </a:xfrm>
        </p:grpSpPr>
        <p:sp>
          <p:nvSpPr>
            <p:cNvPr name="Freeform 3" id="3"/>
            <p:cNvSpPr/>
            <p:nvPr/>
          </p:nvSpPr>
          <p:spPr>
            <a:xfrm>
              <a:off x="0" y="0"/>
              <a:ext cx="5986177" cy="712454"/>
            </a:xfrm>
            <a:custGeom>
              <a:avLst/>
              <a:gdLst/>
              <a:ahLst/>
              <a:cxnLst/>
              <a:rect r="r" b="b" t="t" l="l"/>
              <a:pathLst>
                <a:path h="712454" w="5986177">
                  <a:moveTo>
                    <a:pt x="0" y="0"/>
                  </a:moveTo>
                  <a:lnTo>
                    <a:pt x="5986177" y="0"/>
                  </a:lnTo>
                  <a:lnTo>
                    <a:pt x="5986177" y="712454"/>
                  </a:lnTo>
                  <a:lnTo>
                    <a:pt x="0" y="712454"/>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4840278" y="-904807"/>
            <a:ext cx="8607444" cy="13776171"/>
          </a:xfrm>
          <a:prstGeom prst="rect">
            <a:avLst/>
          </a:prstGeom>
        </p:spPr>
      </p:pic>
      <p:sp>
        <p:nvSpPr>
          <p:cNvPr name="TextBox 6" id="6"/>
          <p:cNvSpPr txBox="true"/>
          <p:nvPr/>
        </p:nvSpPr>
        <p:spPr>
          <a:xfrm rot="0">
            <a:off x="1428750" y="-190500"/>
            <a:ext cx="15430500" cy="1708150"/>
          </a:xfrm>
          <a:prstGeom prst="rect">
            <a:avLst/>
          </a:prstGeom>
        </p:spPr>
        <p:txBody>
          <a:bodyPr anchor="t" rtlCol="false" tIns="0" lIns="0" bIns="0" rIns="0">
            <a:spAutoFit/>
          </a:bodyPr>
          <a:lstStyle/>
          <a:p>
            <a:pPr algn="ctr">
              <a:lnSpc>
                <a:spcPts val="14000"/>
              </a:lnSpc>
              <a:spcBef>
                <a:spcPct val="0"/>
              </a:spcBef>
            </a:pPr>
            <a:r>
              <a:rPr lang="en-US" sz="10000">
                <a:solidFill>
                  <a:srgbClr val="FFFFFF"/>
                </a:solidFill>
                <a:latin typeface="Merriweather"/>
              </a:rPr>
              <a:t>Linear Regression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0383" y="-1098550"/>
            <a:ext cx="22728767" cy="2705100"/>
            <a:chOff x="0" y="0"/>
            <a:chExt cx="5986177" cy="712454"/>
          </a:xfrm>
        </p:grpSpPr>
        <p:sp>
          <p:nvSpPr>
            <p:cNvPr name="Freeform 3" id="3"/>
            <p:cNvSpPr/>
            <p:nvPr/>
          </p:nvSpPr>
          <p:spPr>
            <a:xfrm>
              <a:off x="0" y="0"/>
              <a:ext cx="5986177" cy="712454"/>
            </a:xfrm>
            <a:custGeom>
              <a:avLst/>
              <a:gdLst/>
              <a:ahLst/>
              <a:cxnLst/>
              <a:rect r="r" b="b" t="t" l="l"/>
              <a:pathLst>
                <a:path h="712454" w="5986177">
                  <a:moveTo>
                    <a:pt x="0" y="0"/>
                  </a:moveTo>
                  <a:lnTo>
                    <a:pt x="5986177" y="0"/>
                  </a:lnTo>
                  <a:lnTo>
                    <a:pt x="5986177" y="712454"/>
                  </a:lnTo>
                  <a:lnTo>
                    <a:pt x="0" y="712454"/>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4803775" y="-1725148"/>
            <a:ext cx="8680450" cy="15343846"/>
          </a:xfrm>
          <a:prstGeom prst="rect">
            <a:avLst/>
          </a:prstGeom>
        </p:spPr>
      </p:pic>
      <p:sp>
        <p:nvSpPr>
          <p:cNvPr name="TextBox 6" id="6"/>
          <p:cNvSpPr txBox="true"/>
          <p:nvPr/>
        </p:nvSpPr>
        <p:spPr>
          <a:xfrm rot="0">
            <a:off x="413148" y="130175"/>
            <a:ext cx="16846152" cy="1188456"/>
          </a:xfrm>
          <a:prstGeom prst="rect">
            <a:avLst/>
          </a:prstGeom>
        </p:spPr>
        <p:txBody>
          <a:bodyPr anchor="t" rtlCol="false" tIns="0" lIns="0" bIns="0" rIns="0">
            <a:spAutoFit/>
          </a:bodyPr>
          <a:lstStyle/>
          <a:p>
            <a:pPr algn="ctr">
              <a:lnSpc>
                <a:spcPts val="9820"/>
              </a:lnSpc>
              <a:spcBef>
                <a:spcPct val="0"/>
              </a:spcBef>
            </a:pPr>
            <a:r>
              <a:rPr lang="en-US" sz="7014">
                <a:solidFill>
                  <a:srgbClr val="FFFFFF"/>
                </a:solidFill>
                <a:latin typeface="Merriweather"/>
              </a:rPr>
              <a:t>OLS MODEL (Ordinary Least Squares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0383" y="-1098550"/>
            <a:ext cx="22728767" cy="2705100"/>
            <a:chOff x="0" y="0"/>
            <a:chExt cx="5986177" cy="712454"/>
          </a:xfrm>
        </p:grpSpPr>
        <p:sp>
          <p:nvSpPr>
            <p:cNvPr name="Freeform 3" id="3"/>
            <p:cNvSpPr/>
            <p:nvPr/>
          </p:nvSpPr>
          <p:spPr>
            <a:xfrm>
              <a:off x="0" y="0"/>
              <a:ext cx="5986177" cy="712454"/>
            </a:xfrm>
            <a:custGeom>
              <a:avLst/>
              <a:gdLst/>
              <a:ahLst/>
              <a:cxnLst/>
              <a:rect r="r" b="b" t="t" l="l"/>
              <a:pathLst>
                <a:path h="712454" w="5986177">
                  <a:moveTo>
                    <a:pt x="0" y="0"/>
                  </a:moveTo>
                  <a:lnTo>
                    <a:pt x="5986177" y="0"/>
                  </a:lnTo>
                  <a:lnTo>
                    <a:pt x="5986177" y="712454"/>
                  </a:lnTo>
                  <a:lnTo>
                    <a:pt x="0" y="712454"/>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4495999" y="-854945"/>
            <a:ext cx="8680450" cy="13603439"/>
          </a:xfrm>
          <a:prstGeom prst="rect">
            <a:avLst/>
          </a:prstGeom>
        </p:spPr>
      </p:pic>
      <p:sp>
        <p:nvSpPr>
          <p:cNvPr name="TextBox 6" id="6"/>
          <p:cNvSpPr txBox="true"/>
          <p:nvPr/>
        </p:nvSpPr>
        <p:spPr>
          <a:xfrm rot="0">
            <a:off x="413148" y="130175"/>
            <a:ext cx="16846152" cy="1188456"/>
          </a:xfrm>
          <a:prstGeom prst="rect">
            <a:avLst/>
          </a:prstGeom>
        </p:spPr>
        <p:txBody>
          <a:bodyPr anchor="t" rtlCol="false" tIns="0" lIns="0" bIns="0" rIns="0">
            <a:spAutoFit/>
          </a:bodyPr>
          <a:lstStyle/>
          <a:p>
            <a:pPr algn="ctr">
              <a:lnSpc>
                <a:spcPts val="9820"/>
              </a:lnSpc>
              <a:spcBef>
                <a:spcPct val="0"/>
              </a:spcBef>
            </a:pPr>
            <a:r>
              <a:rPr lang="en-US" sz="7014">
                <a:solidFill>
                  <a:srgbClr val="FFFFFF"/>
                </a:solidFill>
                <a:latin typeface="Merriweather"/>
              </a:rPr>
              <a:t>OLS MODEL (Ordinary Least Squares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0383" y="-1098550"/>
            <a:ext cx="22728767" cy="2705100"/>
            <a:chOff x="0" y="0"/>
            <a:chExt cx="5986177" cy="712454"/>
          </a:xfrm>
        </p:grpSpPr>
        <p:sp>
          <p:nvSpPr>
            <p:cNvPr name="Freeform 3" id="3"/>
            <p:cNvSpPr/>
            <p:nvPr/>
          </p:nvSpPr>
          <p:spPr>
            <a:xfrm>
              <a:off x="0" y="0"/>
              <a:ext cx="5986177" cy="712454"/>
            </a:xfrm>
            <a:custGeom>
              <a:avLst/>
              <a:gdLst/>
              <a:ahLst/>
              <a:cxnLst/>
              <a:rect r="r" b="b" t="t" l="l"/>
              <a:pathLst>
                <a:path h="712454" w="5986177">
                  <a:moveTo>
                    <a:pt x="0" y="0"/>
                  </a:moveTo>
                  <a:lnTo>
                    <a:pt x="5986177" y="0"/>
                  </a:lnTo>
                  <a:lnTo>
                    <a:pt x="5986177" y="712454"/>
                  </a:lnTo>
                  <a:lnTo>
                    <a:pt x="0" y="712454"/>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5400000">
            <a:off x="6191012" y="-4000500"/>
            <a:ext cx="5905975" cy="18288000"/>
          </a:xfrm>
          <a:prstGeom prst="rect">
            <a:avLst/>
          </a:prstGeom>
        </p:spPr>
      </p:pic>
      <p:sp>
        <p:nvSpPr>
          <p:cNvPr name="TextBox 6" id="6"/>
          <p:cNvSpPr txBox="true"/>
          <p:nvPr/>
        </p:nvSpPr>
        <p:spPr>
          <a:xfrm rot="0">
            <a:off x="413148" y="130175"/>
            <a:ext cx="16846152" cy="1188456"/>
          </a:xfrm>
          <a:prstGeom prst="rect">
            <a:avLst/>
          </a:prstGeom>
        </p:spPr>
        <p:txBody>
          <a:bodyPr anchor="t" rtlCol="false" tIns="0" lIns="0" bIns="0" rIns="0">
            <a:spAutoFit/>
          </a:bodyPr>
          <a:lstStyle/>
          <a:p>
            <a:pPr algn="ctr">
              <a:lnSpc>
                <a:spcPts val="9820"/>
              </a:lnSpc>
              <a:spcBef>
                <a:spcPct val="0"/>
              </a:spcBef>
            </a:pPr>
            <a:r>
              <a:rPr lang="en-US" sz="7014">
                <a:solidFill>
                  <a:srgbClr val="FFFFFF"/>
                </a:solidFill>
                <a:latin typeface="Merriweather"/>
              </a:rPr>
              <a:t>OLS MODEL (Ordinary Least Squares )</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220383" y="-1098550"/>
            <a:ext cx="22728767" cy="2705100"/>
            <a:chOff x="0" y="0"/>
            <a:chExt cx="5986177" cy="712454"/>
          </a:xfrm>
        </p:grpSpPr>
        <p:sp>
          <p:nvSpPr>
            <p:cNvPr name="Freeform 3" id="3"/>
            <p:cNvSpPr/>
            <p:nvPr/>
          </p:nvSpPr>
          <p:spPr>
            <a:xfrm>
              <a:off x="0" y="0"/>
              <a:ext cx="5986177" cy="712454"/>
            </a:xfrm>
            <a:custGeom>
              <a:avLst/>
              <a:gdLst/>
              <a:ahLst/>
              <a:cxnLst/>
              <a:rect r="r" b="b" t="t" l="l"/>
              <a:pathLst>
                <a:path h="712454" w="5986177">
                  <a:moveTo>
                    <a:pt x="0" y="0"/>
                  </a:moveTo>
                  <a:lnTo>
                    <a:pt x="5986177" y="0"/>
                  </a:lnTo>
                  <a:lnTo>
                    <a:pt x="5986177" y="712454"/>
                  </a:lnTo>
                  <a:lnTo>
                    <a:pt x="0" y="712454"/>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0" y="130175"/>
            <a:ext cx="17730834" cy="2369380"/>
          </a:xfrm>
          <a:prstGeom prst="rect">
            <a:avLst/>
          </a:prstGeom>
        </p:spPr>
        <p:txBody>
          <a:bodyPr anchor="t" rtlCol="false" tIns="0" lIns="0" bIns="0" rIns="0">
            <a:spAutoFit/>
          </a:bodyPr>
          <a:lstStyle/>
          <a:p>
            <a:pPr algn="ctr">
              <a:lnSpc>
                <a:spcPts val="9557"/>
              </a:lnSpc>
            </a:pPr>
            <a:r>
              <a:rPr lang="en-US" sz="6826">
                <a:solidFill>
                  <a:srgbClr val="FFFFFF"/>
                </a:solidFill>
                <a:latin typeface="Merriweather"/>
              </a:rPr>
              <a:t>Why We require Evaluation Metrics?</a:t>
            </a:r>
          </a:p>
          <a:p>
            <a:pPr algn="ctr">
              <a:lnSpc>
                <a:spcPts val="9557"/>
              </a:lnSpc>
              <a:spcBef>
                <a:spcPct val="0"/>
              </a:spcBef>
            </a:pPr>
          </a:p>
        </p:txBody>
      </p:sp>
      <p:sp>
        <p:nvSpPr>
          <p:cNvPr name="TextBox 6" id="6"/>
          <p:cNvSpPr txBox="true"/>
          <p:nvPr/>
        </p:nvSpPr>
        <p:spPr>
          <a:xfrm rot="0">
            <a:off x="312208" y="1975139"/>
            <a:ext cx="17418626" cy="3458121"/>
          </a:xfrm>
          <a:prstGeom prst="rect">
            <a:avLst/>
          </a:prstGeom>
        </p:spPr>
        <p:txBody>
          <a:bodyPr anchor="t" rtlCol="false" tIns="0" lIns="0" bIns="0" rIns="0">
            <a:spAutoFit/>
          </a:bodyPr>
          <a:lstStyle/>
          <a:p>
            <a:pPr>
              <a:lnSpc>
                <a:spcPts val="5544"/>
              </a:lnSpc>
            </a:pPr>
            <a:r>
              <a:rPr lang="en-US" sz="3960">
                <a:solidFill>
                  <a:srgbClr val="000000"/>
                </a:solidFill>
                <a:latin typeface="Merriweather"/>
              </a:rPr>
              <a:t>Most beginners and practitioners most of the time do not bother about the model performance. The talk is about building a well-generalized model, Machine learning model cannot have 100 per cent efficiency otherwise the model is known as a biased model. which further includes the concept of overfitting and underfitting.</a:t>
            </a:r>
          </a:p>
        </p:txBody>
      </p:sp>
      <p:sp>
        <p:nvSpPr>
          <p:cNvPr name="TextBox 7" id="7"/>
          <p:cNvSpPr txBox="true"/>
          <p:nvPr/>
        </p:nvSpPr>
        <p:spPr>
          <a:xfrm rot="0">
            <a:off x="312208" y="5842836"/>
            <a:ext cx="17975792" cy="4740123"/>
          </a:xfrm>
          <a:prstGeom prst="rect">
            <a:avLst/>
          </a:prstGeom>
        </p:spPr>
        <p:txBody>
          <a:bodyPr anchor="t" rtlCol="false" tIns="0" lIns="0" bIns="0" rIns="0">
            <a:spAutoFit/>
          </a:bodyPr>
          <a:lstStyle/>
          <a:p>
            <a:pPr>
              <a:lnSpc>
                <a:spcPts val="4181"/>
              </a:lnSpc>
            </a:pPr>
            <a:r>
              <a:rPr lang="en-US" sz="2987">
                <a:solidFill>
                  <a:srgbClr val="000000"/>
                </a:solidFill>
                <a:latin typeface="Merriweather"/>
              </a:rPr>
              <a:t>It is necessary to obtain the accuracy on training data, But it is also important to get a genuine and approximate result on unseen data otherwise Model is of no use.</a:t>
            </a:r>
          </a:p>
          <a:p>
            <a:pPr>
              <a:lnSpc>
                <a:spcPts val="4181"/>
              </a:lnSpc>
            </a:pPr>
            <a:r>
              <a:rPr lang="en-US" sz="2987">
                <a:solidFill>
                  <a:srgbClr val="000000"/>
                </a:solidFill>
                <a:latin typeface="Arimo"/>
              </a:rPr>
              <a:t>So to build and deploy a generalized model we require to Evaluate the model on different metrics which helps us to better optimize the performance, fine-tune it, and obtain a better result.</a:t>
            </a:r>
          </a:p>
          <a:p>
            <a:pPr>
              <a:lnSpc>
                <a:spcPts val="4181"/>
              </a:lnSpc>
            </a:pPr>
            <a:r>
              <a:rPr lang="en-US" sz="2987">
                <a:solidFill>
                  <a:srgbClr val="000000"/>
                </a:solidFill>
                <a:latin typeface="Arimo"/>
              </a:rPr>
              <a:t>If one metric is perfect, there is no need for multiple metrics. To understand the benefits and disadvantages of Evaluation metrics because different evaluation metric fits on a different set of a dataset.</a:t>
            </a:r>
          </a:p>
          <a:p>
            <a:pPr>
              <a:lnSpc>
                <a:spcPts val="4181"/>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DAFD26PsTuU</dc:identifier>
  <dcterms:modified xsi:type="dcterms:W3CDTF">2011-08-01T06:04:30Z</dcterms:modified>
  <cp:revision>1</cp:revision>
  <dc:title>Linear Regression</dc:title>
</cp:coreProperties>
</file>